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60" r:id="rId2"/>
    <p:sldId id="256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" roundtripDataSignature="AMtx7mjHGVcd+3lrpRFS3XrRwLygAf0T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11" name="Google Shape;9;p1">
            <a:extLst>
              <a:ext uri="{FF2B5EF4-FFF2-40B4-BE49-F238E27FC236}">
                <a16:creationId xmlns:a16="http://schemas.microsoft.com/office/drawing/2014/main" id="{A1A92C9B-28D1-4818-82A2-0F9C2CB0CD16}"/>
              </a:ext>
            </a:extLst>
          </p:cNvPr>
          <p:cNvPicPr preferRelativeResize="0"/>
          <p:nvPr userDrawn="1"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0600812" y="74632"/>
            <a:ext cx="1505975" cy="95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F96EFC1-9E0B-4D6D-A5D4-CCB0382781C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55176" y="76739"/>
            <a:ext cx="1261247" cy="666391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B53D76-21DE-4AD5-921A-4D95DE1E7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32567"/>
            <a:ext cx="9144000" cy="2387600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fr-FR" sz="4400" dirty="0">
                <a:solidFill>
                  <a:srgbClr val="002060"/>
                </a:solidFill>
              </a:rPr>
              <a:t>Mathématiques – Introduction à l’IA</a:t>
            </a:r>
            <a:br>
              <a:rPr lang="fr-FR" sz="4400" dirty="0">
                <a:solidFill>
                  <a:srgbClr val="002060"/>
                </a:solidFill>
              </a:rPr>
            </a:br>
            <a:r>
              <a:rPr lang="fr-FR" sz="3600" dirty="0">
                <a:solidFill>
                  <a:srgbClr val="002060"/>
                </a:solidFill>
              </a:rPr>
              <a:t>Votre premier modèle d’IA</a:t>
            </a:r>
            <a:endParaRPr lang="fr-FR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546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BC40B191-9CA5-425C-98BC-8B4BD4252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395450"/>
              </p:ext>
            </p:extLst>
          </p:nvPr>
        </p:nvGraphicFramePr>
        <p:xfrm>
          <a:off x="1661384" y="1912164"/>
          <a:ext cx="1832889" cy="1617980"/>
        </p:xfrm>
        <a:graphic>
          <a:graphicData uri="http://schemas.openxmlformats.org/drawingml/2006/table">
            <a:tbl>
              <a:tblPr/>
              <a:tblGrid>
                <a:gridCol w="1052673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780216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1EC469EE-25FA-4794-B275-2EA95CCAC6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618872"/>
              </p:ext>
            </p:extLst>
          </p:nvPr>
        </p:nvGraphicFramePr>
        <p:xfrm>
          <a:off x="248251" y="4171024"/>
          <a:ext cx="1910998" cy="924560"/>
        </p:xfrm>
        <a:graphic>
          <a:graphicData uri="http://schemas.openxmlformats.org/drawingml/2006/table">
            <a:tbl>
              <a:tblPr/>
              <a:tblGrid>
                <a:gridCol w="1097534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813464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F6225AA-2881-4230-BE76-90DAFCFD65B5}"/>
              </a:ext>
            </a:extLst>
          </p:cNvPr>
          <p:cNvSpPr txBox="1"/>
          <p:nvPr/>
        </p:nvSpPr>
        <p:spPr>
          <a:xfrm>
            <a:off x="1850512" y="3699958"/>
            <a:ext cx="1643762" cy="408623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00" b="1" dirty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fr-FR" sz="1200" b="1" dirty="0">
                <a:solidFill>
                  <a:srgbClr val="FF0000"/>
                </a:solidFill>
                <a:latin typeface="+mj-lt"/>
              </a:rPr>
              <a:t>Compactness≥0.20</a:t>
            </a:r>
          </a:p>
          <a:p>
            <a:pPr algn="ctr"/>
            <a:endParaRPr lang="fr-FR" sz="300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F19500D-E5E8-44EB-8FA8-90A58701E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234745"/>
              </p:ext>
            </p:extLst>
          </p:nvPr>
        </p:nvGraphicFramePr>
        <p:xfrm>
          <a:off x="2323733" y="4171024"/>
          <a:ext cx="1812154" cy="1155700"/>
        </p:xfrm>
        <a:graphic>
          <a:graphicData uri="http://schemas.openxmlformats.org/drawingml/2006/table">
            <a:tbl>
              <a:tblPr/>
              <a:tblGrid>
                <a:gridCol w="1040765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771389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7B01A20-3D00-4BBE-B7FD-EA0E3616A7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99267"/>
              </p:ext>
            </p:extLst>
          </p:nvPr>
        </p:nvGraphicFramePr>
        <p:xfrm>
          <a:off x="6063280" y="1912164"/>
          <a:ext cx="1832889" cy="1617980"/>
        </p:xfrm>
        <a:graphic>
          <a:graphicData uri="http://schemas.openxmlformats.org/drawingml/2006/table">
            <a:tbl>
              <a:tblPr/>
              <a:tblGrid>
                <a:gridCol w="1052673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780216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8129A1C3-D41B-4F87-9BCD-EA2D6741B914}"/>
              </a:ext>
            </a:extLst>
          </p:cNvPr>
          <p:cNvSpPr txBox="1"/>
          <p:nvPr/>
        </p:nvSpPr>
        <p:spPr>
          <a:xfrm>
            <a:off x="6309090" y="3707094"/>
            <a:ext cx="1749720" cy="408623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00" b="1" dirty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fr-FR" sz="1200" b="1" dirty="0">
                <a:solidFill>
                  <a:srgbClr val="FF0000"/>
                </a:solidFill>
                <a:latin typeface="+mj-lt"/>
              </a:rPr>
              <a:t>Compactness≥0.15</a:t>
            </a:r>
          </a:p>
          <a:p>
            <a:pPr algn="ctr"/>
            <a:endParaRPr lang="fr-FR" sz="300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8D2155CA-BF21-47C0-961F-61567C84E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644166"/>
              </p:ext>
            </p:extLst>
          </p:nvPr>
        </p:nvGraphicFramePr>
        <p:xfrm>
          <a:off x="5346605" y="4171024"/>
          <a:ext cx="1749720" cy="1155700"/>
        </p:xfrm>
        <a:graphic>
          <a:graphicData uri="http://schemas.openxmlformats.org/drawingml/2006/table">
            <a:tbl>
              <a:tblPr/>
              <a:tblGrid>
                <a:gridCol w="1004907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744813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EB53A0FA-F4F6-4782-A5CD-CBD907349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43357"/>
              </p:ext>
            </p:extLst>
          </p:nvPr>
        </p:nvGraphicFramePr>
        <p:xfrm>
          <a:off x="7334851" y="4174428"/>
          <a:ext cx="1730774" cy="693420"/>
        </p:xfrm>
        <a:graphic>
          <a:graphicData uri="http://schemas.openxmlformats.org/drawingml/2006/table">
            <a:tbl>
              <a:tblPr/>
              <a:tblGrid>
                <a:gridCol w="994026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736748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</a:tbl>
          </a:graphicData>
        </a:graphic>
      </p:graphicFrame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9499DB2-DDC3-4A7C-8CA7-BE04D18F1505}"/>
              </a:ext>
            </a:extLst>
          </p:cNvPr>
          <p:cNvCxnSpPr/>
          <p:nvPr/>
        </p:nvCxnSpPr>
        <p:spPr>
          <a:xfrm flipH="1">
            <a:off x="6221465" y="3569698"/>
            <a:ext cx="415193" cy="4689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CE2D6155-5E26-4B4A-B8C5-3F651A60DB46}"/>
              </a:ext>
            </a:extLst>
          </p:cNvPr>
          <p:cNvCxnSpPr>
            <a:cxnSpLocks/>
          </p:cNvCxnSpPr>
          <p:nvPr/>
        </p:nvCxnSpPr>
        <p:spPr>
          <a:xfrm>
            <a:off x="7706415" y="3569698"/>
            <a:ext cx="415193" cy="4689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4BA2B5B3-EEEE-43DA-B6E0-26DD91884ACB}"/>
              </a:ext>
            </a:extLst>
          </p:cNvPr>
          <p:cNvSpPr txBox="1"/>
          <p:nvPr/>
        </p:nvSpPr>
        <p:spPr>
          <a:xfrm>
            <a:off x="6101494" y="3576848"/>
            <a:ext cx="4151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/>
              <a:t>yes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F071C80-6C66-438D-9E19-1FB7BBE6F784}"/>
              </a:ext>
            </a:extLst>
          </p:cNvPr>
          <p:cNvSpPr txBox="1"/>
          <p:nvPr/>
        </p:nvSpPr>
        <p:spPr>
          <a:xfrm>
            <a:off x="7896169" y="3530144"/>
            <a:ext cx="4151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/>
              <a:t>no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80FC00C-E1EA-47F8-BD0E-9D9FD90E82BE}"/>
              </a:ext>
            </a:extLst>
          </p:cNvPr>
          <p:cNvCxnSpPr/>
          <p:nvPr/>
        </p:nvCxnSpPr>
        <p:spPr>
          <a:xfrm flipH="1">
            <a:off x="1727433" y="3614815"/>
            <a:ext cx="415193" cy="4689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B2FA6F6-DAFA-4C5D-970C-D293121F656D}"/>
              </a:ext>
            </a:extLst>
          </p:cNvPr>
          <p:cNvCxnSpPr>
            <a:cxnSpLocks/>
          </p:cNvCxnSpPr>
          <p:nvPr/>
        </p:nvCxnSpPr>
        <p:spPr>
          <a:xfrm>
            <a:off x="3212383" y="3614815"/>
            <a:ext cx="415193" cy="4689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8D32C609-B159-44C2-BBE1-DAABB52FD06C}"/>
              </a:ext>
            </a:extLst>
          </p:cNvPr>
          <p:cNvSpPr txBox="1"/>
          <p:nvPr/>
        </p:nvSpPr>
        <p:spPr>
          <a:xfrm>
            <a:off x="1607462" y="3621965"/>
            <a:ext cx="4151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/>
              <a:t>yes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A98A60-6811-43DE-A226-821191A5A89A}"/>
              </a:ext>
            </a:extLst>
          </p:cNvPr>
          <p:cNvSpPr txBox="1"/>
          <p:nvPr/>
        </p:nvSpPr>
        <p:spPr>
          <a:xfrm>
            <a:off x="3402137" y="3575261"/>
            <a:ext cx="4151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/>
              <a:t>no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D1ABF2B-49DF-4D3E-8CB1-27E1D8A510F6}"/>
              </a:ext>
            </a:extLst>
          </p:cNvPr>
          <p:cNvSpPr txBox="1"/>
          <p:nvPr/>
        </p:nvSpPr>
        <p:spPr>
          <a:xfrm>
            <a:off x="858417" y="1020180"/>
            <a:ext cx="10095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L’objectif est d’isoler le plus rapidement les deux classes dans les nœuds.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E6730F9-AE25-49B6-B0FE-198C8188C643}"/>
              </a:ext>
            </a:extLst>
          </p:cNvPr>
          <p:cNvSpPr txBox="1"/>
          <p:nvPr/>
        </p:nvSpPr>
        <p:spPr>
          <a:xfrm>
            <a:off x="1860127" y="1177246"/>
            <a:ext cx="144926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6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fr-FR" sz="1600" b="1" dirty="0">
                <a:solidFill>
                  <a:srgbClr val="002060"/>
                </a:solidFill>
                <a:latin typeface="+mj-lt"/>
              </a:rPr>
              <a:t>Bad split</a:t>
            </a:r>
          </a:p>
          <a:p>
            <a:pPr algn="ctr"/>
            <a:endParaRPr lang="fr-FR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3988AB6-6900-43BB-B95D-159A7498F032}"/>
              </a:ext>
            </a:extLst>
          </p:cNvPr>
          <p:cNvSpPr txBox="1"/>
          <p:nvPr/>
        </p:nvSpPr>
        <p:spPr>
          <a:xfrm>
            <a:off x="6261118" y="1162600"/>
            <a:ext cx="144926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6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fr-FR" sz="1600" b="1" dirty="0">
                <a:solidFill>
                  <a:srgbClr val="002060"/>
                </a:solidFill>
                <a:latin typeface="+mj-lt"/>
              </a:rPr>
              <a:t>Good split</a:t>
            </a:r>
          </a:p>
          <a:p>
            <a:pPr algn="ctr"/>
            <a:endParaRPr lang="fr-FR" sz="1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1" name="Google Shape;145;p3">
            <a:extLst>
              <a:ext uri="{FF2B5EF4-FFF2-40B4-BE49-F238E27FC236}">
                <a16:creationId xmlns:a16="http://schemas.microsoft.com/office/drawing/2014/main" id="{D10B72A0-853B-48B0-864D-F23425994FD3}"/>
              </a:ext>
            </a:extLst>
          </p:cNvPr>
          <p:cNvSpPr txBox="1"/>
          <p:nvPr/>
        </p:nvSpPr>
        <p:spPr>
          <a:xfrm>
            <a:off x="2936825" y="300852"/>
            <a:ext cx="7233542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construit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-t-on un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arbre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decision?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223F115-1AC6-4733-A356-5E3A4BAFDA8B}"/>
              </a:ext>
            </a:extLst>
          </p:cNvPr>
          <p:cNvSpPr txBox="1"/>
          <p:nvPr/>
        </p:nvSpPr>
        <p:spPr>
          <a:xfrm>
            <a:off x="953636" y="5235278"/>
            <a:ext cx="2830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>
                <a:solidFill>
                  <a:schemeClr val="accent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 deux classes sont mélangées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9DB4E16-22AD-4FD5-8F0F-D56C91AE6D57}"/>
              </a:ext>
            </a:extLst>
          </p:cNvPr>
          <p:cNvSpPr txBox="1"/>
          <p:nvPr/>
        </p:nvSpPr>
        <p:spPr>
          <a:xfrm>
            <a:off x="5883886" y="5281140"/>
            <a:ext cx="2457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>
                <a:solidFill>
                  <a:schemeClr val="accent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 deux classes sont séparées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10ADCFF-AAB3-4596-BC2A-566269A2917F}"/>
              </a:ext>
            </a:extLst>
          </p:cNvPr>
          <p:cNvSpPr txBox="1"/>
          <p:nvPr/>
        </p:nvSpPr>
        <p:spPr>
          <a:xfrm>
            <a:off x="8840037" y="2400490"/>
            <a:ext cx="3060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utilise un indice (Gini ou entropie) pour savoir que le split de droite est meilleur que celui de gauche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8797525-1712-471D-A8F1-EF5BF7DA476F}"/>
              </a:ext>
            </a:extLst>
          </p:cNvPr>
          <p:cNvSpPr txBox="1"/>
          <p:nvPr/>
        </p:nvSpPr>
        <p:spPr>
          <a:xfrm>
            <a:off x="522514" y="5910817"/>
            <a:ext cx="11146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chaque nœud, on teste toutes les caractéristiques (radius, </a:t>
            </a:r>
            <a:r>
              <a:rPr lang="fr-FR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compactness</a:t>
            </a: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,…) avec plusieurs seuils et on choisit le meilleur split obtenu grâce à l’indice </a:t>
            </a: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complexité des calculs. Heureusement, les machines le font pour nous !</a:t>
            </a:r>
          </a:p>
        </p:txBody>
      </p:sp>
    </p:spTree>
    <p:extLst>
      <p:ext uri="{BB962C8B-B14F-4D97-AF65-F5344CB8AC3E}">
        <p14:creationId xmlns:p14="http://schemas.microsoft.com/office/powerpoint/2010/main" val="2615059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D34BB792-B5F8-4F5F-BDC0-8561E31C14C9}"/>
              </a:ext>
            </a:extLst>
          </p:cNvPr>
          <p:cNvGrpSpPr/>
          <p:nvPr/>
        </p:nvGrpSpPr>
        <p:grpSpPr>
          <a:xfrm>
            <a:off x="441467" y="1066046"/>
            <a:ext cx="8762673" cy="3127475"/>
            <a:chOff x="101651" y="2586959"/>
            <a:chExt cx="8762673" cy="3127475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3B4CDBC-6F9D-4C48-B556-57B620B17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51" y="2586959"/>
              <a:ext cx="3060000" cy="3060000"/>
            </a:xfrm>
            <a:prstGeom prst="rect">
              <a:avLst/>
            </a:prstGeom>
          </p:spPr>
        </p:pic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43756210-01D6-4A17-A841-AFB19DBADAEF}"/>
                </a:ext>
              </a:extLst>
            </p:cNvPr>
            <p:cNvGrpSpPr/>
            <p:nvPr/>
          </p:nvGrpSpPr>
          <p:grpSpPr>
            <a:xfrm>
              <a:off x="3161651" y="2649671"/>
              <a:ext cx="2637975" cy="2810082"/>
              <a:chOff x="3161651" y="2649671"/>
              <a:chExt cx="2637975" cy="2810082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014E80F-7BFE-4841-BC44-248D043E15DD}"/>
                  </a:ext>
                </a:extLst>
              </p:cNvPr>
              <p:cNvSpPr/>
              <p:nvPr/>
            </p:nvSpPr>
            <p:spPr>
              <a:xfrm>
                <a:off x="3161651" y="2649671"/>
                <a:ext cx="2637975" cy="28100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DA913306-42FA-452E-A9AC-A41E377B3E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4041" y="2733985"/>
                <a:ext cx="2091677" cy="2705673"/>
              </a:xfrm>
              <a:prstGeom prst="rect">
                <a:avLst/>
              </a:prstGeom>
            </p:spPr>
          </p:pic>
        </p:grp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B215E52-647D-41B2-8BC4-7109CE9B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4324" y="2654434"/>
              <a:ext cx="3060000" cy="3060000"/>
            </a:xfrm>
            <a:prstGeom prst="rect">
              <a:avLst/>
            </a:prstGeom>
          </p:spPr>
        </p:pic>
      </p:grp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07DB993F-EC90-44C3-8033-1BEC43E495B2}"/>
              </a:ext>
            </a:extLst>
          </p:cNvPr>
          <p:cNvCxnSpPr>
            <a:cxnSpLocks/>
          </p:cNvCxnSpPr>
          <p:nvPr/>
        </p:nvCxnSpPr>
        <p:spPr>
          <a:xfrm>
            <a:off x="697478" y="1217693"/>
            <a:ext cx="815959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E9C0B88-1EF9-4E31-B510-730BB1E7FC67}"/>
              </a:ext>
            </a:extLst>
          </p:cNvPr>
          <p:cNvSpPr txBox="1"/>
          <p:nvPr/>
        </p:nvSpPr>
        <p:spPr>
          <a:xfrm>
            <a:off x="1590262" y="865448"/>
            <a:ext cx="68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  <a:latin typeface="+mj-lt"/>
              </a:rPr>
              <a:t>Data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941E8E-5E31-4965-8D3E-C63FB4A73DCD}"/>
              </a:ext>
            </a:extLst>
          </p:cNvPr>
          <p:cNvSpPr txBox="1"/>
          <p:nvPr/>
        </p:nvSpPr>
        <p:spPr>
          <a:xfrm>
            <a:off x="4312197" y="881102"/>
            <a:ext cx="1016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  <a:latin typeface="+mj-lt"/>
              </a:rPr>
              <a:t>Modèle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2D7D8AD-4F74-4E34-ACC3-E83D887CEC06}"/>
              </a:ext>
            </a:extLst>
          </p:cNvPr>
          <p:cNvSpPr txBox="1"/>
          <p:nvPr/>
        </p:nvSpPr>
        <p:spPr>
          <a:xfrm>
            <a:off x="7094346" y="912158"/>
            <a:ext cx="1016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  <a:latin typeface="+mj-lt"/>
              </a:rPr>
              <a:t>Prévision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94F1F51-E784-4D45-9498-FD3A0CE21B43}"/>
              </a:ext>
            </a:extLst>
          </p:cNvPr>
          <p:cNvGrpSpPr/>
          <p:nvPr/>
        </p:nvGrpSpPr>
        <p:grpSpPr>
          <a:xfrm>
            <a:off x="547683" y="3723651"/>
            <a:ext cx="8656457" cy="3134349"/>
            <a:chOff x="203169" y="2467994"/>
            <a:chExt cx="8656457" cy="3134349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3BB02C6-D0E2-4D48-B4AD-4CADD3872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169" y="2542343"/>
              <a:ext cx="3060000" cy="306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080C1618-59D2-436B-A700-6664F4C9F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9626" y="2542343"/>
              <a:ext cx="3060000" cy="306000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06789281-DE88-4821-BF11-9294060407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8058" t="26656" r="2222" b="7746"/>
            <a:stretch/>
          </p:blipFill>
          <p:spPr>
            <a:xfrm>
              <a:off x="3344375" y="2467994"/>
              <a:ext cx="2464646" cy="3060000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DB94D17B-8CB2-4D26-A9BB-4D34407AF03B}"/>
              </a:ext>
            </a:extLst>
          </p:cNvPr>
          <p:cNvSpPr txBox="1"/>
          <p:nvPr/>
        </p:nvSpPr>
        <p:spPr>
          <a:xfrm>
            <a:off x="9302620" y="3457080"/>
            <a:ext cx="2608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Plus l’arbre est profond, plus les frontières sont complexes</a:t>
            </a:r>
          </a:p>
        </p:txBody>
      </p:sp>
      <p:sp>
        <p:nvSpPr>
          <p:cNvPr id="17" name="Google Shape;145;p3">
            <a:extLst>
              <a:ext uri="{FF2B5EF4-FFF2-40B4-BE49-F238E27FC236}">
                <a16:creationId xmlns:a16="http://schemas.microsoft.com/office/drawing/2014/main" id="{458749BC-AA57-4952-9D88-D640199ABB2E}"/>
              </a:ext>
            </a:extLst>
          </p:cNvPr>
          <p:cNvSpPr txBox="1"/>
          <p:nvPr/>
        </p:nvSpPr>
        <p:spPr>
          <a:xfrm>
            <a:off x="2936825" y="300852"/>
            <a:ext cx="7233542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Forme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frontières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avec un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arbre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decision?</a:t>
            </a:r>
          </a:p>
        </p:txBody>
      </p:sp>
    </p:spTree>
    <p:extLst>
      <p:ext uri="{BB962C8B-B14F-4D97-AF65-F5344CB8AC3E}">
        <p14:creationId xmlns:p14="http://schemas.microsoft.com/office/powerpoint/2010/main" val="338024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8F26C0-EE96-4171-A241-DBC2EC8CA959}"/>
              </a:ext>
            </a:extLst>
          </p:cNvPr>
          <p:cNvSpPr txBox="1">
            <a:spLocks/>
          </p:cNvSpPr>
          <p:nvPr/>
        </p:nvSpPr>
        <p:spPr>
          <a:xfrm>
            <a:off x="1524000" y="2577939"/>
            <a:ext cx="9144000" cy="23876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fr-FR" sz="6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</a:t>
            </a:r>
            <a:r>
              <a:rPr lang="fr-FR" sz="6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practice</a:t>
            </a:r>
          </a:p>
        </p:txBody>
      </p:sp>
    </p:spTree>
    <p:extLst>
      <p:ext uri="{BB962C8B-B14F-4D97-AF65-F5344CB8AC3E}">
        <p14:creationId xmlns:p14="http://schemas.microsoft.com/office/powerpoint/2010/main" val="1457693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494451" y="3646247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1943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" name="Google Shape;113;p1"/>
          <p:cNvSpPr txBox="1"/>
          <p:nvPr/>
        </p:nvSpPr>
        <p:spPr>
          <a:xfrm>
            <a:off x="2822393" y="183979"/>
            <a:ext cx="686384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206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IA,  une science qui a déjà quelques années…</a:t>
            </a:r>
            <a:endParaRPr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21D56624-B7B6-4EA7-9961-A43390946E45}"/>
              </a:ext>
            </a:extLst>
          </p:cNvPr>
          <p:cNvCxnSpPr>
            <a:cxnSpLocks/>
          </p:cNvCxnSpPr>
          <p:nvPr/>
        </p:nvCxnSpPr>
        <p:spPr>
          <a:xfrm>
            <a:off x="718458" y="3106249"/>
            <a:ext cx="10729350" cy="685"/>
          </a:xfrm>
          <a:prstGeom prst="line">
            <a:avLst/>
          </a:prstGeom>
          <a:ln w="38100"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143EA0C-2CF9-49FF-90ED-5A086D7E9B39}"/>
              </a:ext>
            </a:extLst>
          </p:cNvPr>
          <p:cNvCxnSpPr/>
          <p:nvPr/>
        </p:nvCxnSpPr>
        <p:spPr>
          <a:xfrm>
            <a:off x="811764" y="3106247"/>
            <a:ext cx="0" cy="5400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Google Shape;104;p1">
            <a:extLst>
              <a:ext uri="{FF2B5EF4-FFF2-40B4-BE49-F238E27FC236}">
                <a16:creationId xmlns:a16="http://schemas.microsoft.com/office/drawing/2014/main" id="{52E38005-16AA-4A60-844B-8CAF2F59770D}"/>
              </a:ext>
            </a:extLst>
          </p:cNvPr>
          <p:cNvSpPr txBox="1"/>
          <p:nvPr/>
        </p:nvSpPr>
        <p:spPr>
          <a:xfrm>
            <a:off x="239029" y="3990762"/>
            <a:ext cx="12811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</a:t>
            </a:r>
            <a:r>
              <a:rPr lang="fr-FR" baseline="30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er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modèle mathématique de réseau de neurones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40" name="Google Shape;89;p1">
            <a:extLst>
              <a:ext uri="{FF2B5EF4-FFF2-40B4-BE49-F238E27FC236}">
                <a16:creationId xmlns:a16="http://schemas.microsoft.com/office/drawing/2014/main" id="{9BC3B117-FA9C-4E52-A7BB-D85A4808FE11}"/>
              </a:ext>
            </a:extLst>
          </p:cNvPr>
          <p:cNvSpPr txBox="1"/>
          <p:nvPr/>
        </p:nvSpPr>
        <p:spPr>
          <a:xfrm>
            <a:off x="1216464" y="2115637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1950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831D9CF4-5C8B-41FE-868F-F610037CA5EE}"/>
              </a:ext>
            </a:extLst>
          </p:cNvPr>
          <p:cNvCxnSpPr>
            <a:cxnSpLocks/>
          </p:cNvCxnSpPr>
          <p:nvPr/>
        </p:nvCxnSpPr>
        <p:spPr>
          <a:xfrm flipV="1">
            <a:off x="1520141" y="2493172"/>
            <a:ext cx="0" cy="613075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Google Shape;104;p1">
            <a:extLst>
              <a:ext uri="{FF2B5EF4-FFF2-40B4-BE49-F238E27FC236}">
                <a16:creationId xmlns:a16="http://schemas.microsoft.com/office/drawing/2014/main" id="{F95C8ECF-B8E8-46EC-8A79-DD345F88209B}"/>
              </a:ext>
            </a:extLst>
          </p:cNvPr>
          <p:cNvSpPr txBox="1"/>
          <p:nvPr/>
        </p:nvSpPr>
        <p:spPr>
          <a:xfrm>
            <a:off x="879585" y="1798522"/>
            <a:ext cx="128111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Test de Turing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43" name="Google Shape;89;p1">
            <a:extLst>
              <a:ext uri="{FF2B5EF4-FFF2-40B4-BE49-F238E27FC236}">
                <a16:creationId xmlns:a16="http://schemas.microsoft.com/office/drawing/2014/main" id="{52994EC5-F660-4A47-90C3-1857BB9CD651}"/>
              </a:ext>
            </a:extLst>
          </p:cNvPr>
          <p:cNvSpPr txBox="1"/>
          <p:nvPr/>
        </p:nvSpPr>
        <p:spPr>
          <a:xfrm>
            <a:off x="1929488" y="3660787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1956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244F667C-A4E8-40C0-AC0B-D0C03595E52A}"/>
              </a:ext>
            </a:extLst>
          </p:cNvPr>
          <p:cNvCxnSpPr/>
          <p:nvPr/>
        </p:nvCxnSpPr>
        <p:spPr>
          <a:xfrm>
            <a:off x="2246801" y="3120787"/>
            <a:ext cx="0" cy="5400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Google Shape;104;p1">
            <a:extLst>
              <a:ext uri="{FF2B5EF4-FFF2-40B4-BE49-F238E27FC236}">
                <a16:creationId xmlns:a16="http://schemas.microsoft.com/office/drawing/2014/main" id="{9BB5C5F6-2E7B-44E2-A7EF-9C106FFEC16D}"/>
              </a:ext>
            </a:extLst>
          </p:cNvPr>
          <p:cNvSpPr txBox="1"/>
          <p:nvPr/>
        </p:nvSpPr>
        <p:spPr>
          <a:xfrm>
            <a:off x="1674066" y="4005302"/>
            <a:ext cx="12811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Conférence de Dartmouth. Naissance de l’IA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55" name="Google Shape;89;p1">
            <a:extLst>
              <a:ext uri="{FF2B5EF4-FFF2-40B4-BE49-F238E27FC236}">
                <a16:creationId xmlns:a16="http://schemas.microsoft.com/office/drawing/2014/main" id="{3B2A6C2C-4B33-4A4E-9DA9-EB1D75932F01}"/>
              </a:ext>
            </a:extLst>
          </p:cNvPr>
          <p:cNvSpPr txBox="1"/>
          <p:nvPr/>
        </p:nvSpPr>
        <p:spPr>
          <a:xfrm>
            <a:off x="9864068" y="2086733"/>
            <a:ext cx="1012054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2016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B54A4867-14D3-422A-BF8E-818DCFCC9F3E}"/>
              </a:ext>
            </a:extLst>
          </p:cNvPr>
          <p:cNvCxnSpPr>
            <a:cxnSpLocks/>
          </p:cNvCxnSpPr>
          <p:nvPr/>
        </p:nvCxnSpPr>
        <p:spPr>
          <a:xfrm flipV="1">
            <a:off x="10167745" y="2447178"/>
            <a:ext cx="0" cy="64453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Google Shape;104;p1">
            <a:extLst>
              <a:ext uri="{FF2B5EF4-FFF2-40B4-BE49-F238E27FC236}">
                <a16:creationId xmlns:a16="http://schemas.microsoft.com/office/drawing/2014/main" id="{DC42A183-88AA-4B38-AD9A-10EF7CEA8280}"/>
              </a:ext>
            </a:extLst>
          </p:cNvPr>
          <p:cNvSpPr txBox="1"/>
          <p:nvPr/>
        </p:nvSpPr>
        <p:spPr>
          <a:xfrm>
            <a:off x="9458319" y="1182472"/>
            <a:ext cx="12811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AlphaGo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champion du monde du jeu de Go (Google)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61" name="Google Shape;89;p1">
            <a:extLst>
              <a:ext uri="{FF2B5EF4-FFF2-40B4-BE49-F238E27FC236}">
                <a16:creationId xmlns:a16="http://schemas.microsoft.com/office/drawing/2014/main" id="{CDFD82EE-DCB5-4EE9-B51D-4C5F5EFCE9D2}"/>
              </a:ext>
            </a:extLst>
          </p:cNvPr>
          <p:cNvSpPr txBox="1"/>
          <p:nvPr/>
        </p:nvSpPr>
        <p:spPr>
          <a:xfrm>
            <a:off x="10422118" y="3671064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2020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3012F061-231D-498E-8AAA-3C7BE3CC04D3}"/>
              </a:ext>
            </a:extLst>
          </p:cNvPr>
          <p:cNvCxnSpPr/>
          <p:nvPr/>
        </p:nvCxnSpPr>
        <p:spPr>
          <a:xfrm>
            <a:off x="10739431" y="3131064"/>
            <a:ext cx="0" cy="5400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Google Shape;104;p1">
            <a:extLst>
              <a:ext uri="{FF2B5EF4-FFF2-40B4-BE49-F238E27FC236}">
                <a16:creationId xmlns:a16="http://schemas.microsoft.com/office/drawing/2014/main" id="{FC8F4548-1BDB-4CEB-975B-FE0717F27E31}"/>
              </a:ext>
            </a:extLst>
          </p:cNvPr>
          <p:cNvSpPr txBox="1"/>
          <p:nvPr/>
        </p:nvSpPr>
        <p:spPr>
          <a:xfrm>
            <a:off x="10166696" y="4015579"/>
            <a:ext cx="1281112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</a:t>
            </a:r>
            <a:r>
              <a:rPr lang="fr-FR" baseline="30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ère</a:t>
            </a:r>
            <a:r>
              <a:rPr lang="fr-FR" baseline="-25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IA générative accessible au grand public avec GPT3 de </a:t>
            </a:r>
            <a:r>
              <a:rPr lang="fr-FR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OpenAI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71" name="Google Shape;89;p1">
            <a:extLst>
              <a:ext uri="{FF2B5EF4-FFF2-40B4-BE49-F238E27FC236}">
                <a16:creationId xmlns:a16="http://schemas.microsoft.com/office/drawing/2014/main" id="{9F6BED12-B1BF-4DEC-93DF-DDD1F3C76A3C}"/>
              </a:ext>
            </a:extLst>
          </p:cNvPr>
          <p:cNvSpPr txBox="1"/>
          <p:nvPr/>
        </p:nvSpPr>
        <p:spPr>
          <a:xfrm>
            <a:off x="8851512" y="3719323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2012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67E2EF9B-033E-4814-BA97-814FEA9187C0}"/>
              </a:ext>
            </a:extLst>
          </p:cNvPr>
          <p:cNvCxnSpPr/>
          <p:nvPr/>
        </p:nvCxnSpPr>
        <p:spPr>
          <a:xfrm>
            <a:off x="9168825" y="3179323"/>
            <a:ext cx="0" cy="5400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Google Shape;104;p1">
            <a:extLst>
              <a:ext uri="{FF2B5EF4-FFF2-40B4-BE49-F238E27FC236}">
                <a16:creationId xmlns:a16="http://schemas.microsoft.com/office/drawing/2014/main" id="{EFA47ACB-88C3-4864-8554-F8D531F8957A}"/>
              </a:ext>
            </a:extLst>
          </p:cNvPr>
          <p:cNvSpPr txBox="1"/>
          <p:nvPr/>
        </p:nvSpPr>
        <p:spPr>
          <a:xfrm>
            <a:off x="8596089" y="4063838"/>
            <a:ext cx="1348613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Google X crée la 1</a:t>
            </a:r>
            <a:r>
              <a:rPr lang="fr-FR" baseline="30000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er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IA de reconnaissance d’image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74" name="Google Shape;89;p1">
            <a:extLst>
              <a:ext uri="{FF2B5EF4-FFF2-40B4-BE49-F238E27FC236}">
                <a16:creationId xmlns:a16="http://schemas.microsoft.com/office/drawing/2014/main" id="{B9B3662E-1F3A-4646-8E34-8544C95333BC}"/>
              </a:ext>
            </a:extLst>
          </p:cNvPr>
          <p:cNvSpPr txBox="1"/>
          <p:nvPr/>
        </p:nvSpPr>
        <p:spPr>
          <a:xfrm>
            <a:off x="7561638" y="2075931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1996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665E6425-DF27-4B3C-B74E-1C257527C6C5}"/>
              </a:ext>
            </a:extLst>
          </p:cNvPr>
          <p:cNvCxnSpPr>
            <a:cxnSpLocks/>
          </p:cNvCxnSpPr>
          <p:nvPr/>
        </p:nvCxnSpPr>
        <p:spPr>
          <a:xfrm flipV="1">
            <a:off x="7865315" y="2482895"/>
            <a:ext cx="0" cy="63789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Google Shape;104;p1">
            <a:extLst>
              <a:ext uri="{FF2B5EF4-FFF2-40B4-BE49-F238E27FC236}">
                <a16:creationId xmlns:a16="http://schemas.microsoft.com/office/drawing/2014/main" id="{0A386AE3-5D52-4FAF-A235-B01F7BD3CF9E}"/>
              </a:ext>
            </a:extLst>
          </p:cNvPr>
          <p:cNvSpPr txBox="1"/>
          <p:nvPr/>
        </p:nvSpPr>
        <p:spPr>
          <a:xfrm>
            <a:off x="7292580" y="1103048"/>
            <a:ext cx="12811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Deep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Blue bat Garry Kasparov aux échecs (IBM)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80" name="Google Shape;89;p1">
            <a:extLst>
              <a:ext uri="{FF2B5EF4-FFF2-40B4-BE49-F238E27FC236}">
                <a16:creationId xmlns:a16="http://schemas.microsoft.com/office/drawing/2014/main" id="{9DF6646B-45D3-41B5-AD3F-05AA5556F130}"/>
              </a:ext>
            </a:extLst>
          </p:cNvPr>
          <p:cNvSpPr txBox="1"/>
          <p:nvPr/>
        </p:nvSpPr>
        <p:spPr>
          <a:xfrm>
            <a:off x="5604893" y="3671064"/>
            <a:ext cx="1012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1987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8B869A1F-D941-427E-B34D-0758058EDE1E}"/>
              </a:ext>
            </a:extLst>
          </p:cNvPr>
          <p:cNvCxnSpPr/>
          <p:nvPr/>
        </p:nvCxnSpPr>
        <p:spPr>
          <a:xfrm>
            <a:off x="5922206" y="3131064"/>
            <a:ext cx="0" cy="5400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Google Shape;104;p1">
            <a:extLst>
              <a:ext uri="{FF2B5EF4-FFF2-40B4-BE49-F238E27FC236}">
                <a16:creationId xmlns:a16="http://schemas.microsoft.com/office/drawing/2014/main" id="{726B5FF9-BDD1-4884-8514-CD6894C6F6A4}"/>
              </a:ext>
            </a:extLst>
          </p:cNvPr>
          <p:cNvSpPr txBox="1"/>
          <p:nvPr/>
        </p:nvSpPr>
        <p:spPr>
          <a:xfrm>
            <a:off x="5349471" y="4015579"/>
            <a:ext cx="12811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Thèse de Yann Le </a:t>
            </a:r>
            <a:r>
              <a:rPr lang="fr-FR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Cun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. Naissance du </a:t>
            </a:r>
            <a:r>
              <a:rPr lang="fr-FR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deep</a:t>
            </a: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</a:t>
            </a:r>
            <a:r>
              <a:rPr lang="fr-FR" dirty="0" err="1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learning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pic>
        <p:nvPicPr>
          <p:cNvPr id="1026" name="Picture 2" descr="Alan Mathison Turing - LAROUSSE">
            <a:extLst>
              <a:ext uri="{FF2B5EF4-FFF2-40B4-BE49-F238E27FC236}">
                <a16:creationId xmlns:a16="http://schemas.microsoft.com/office/drawing/2014/main" id="{2CBC020B-C221-46F3-BFAD-51F54AE592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0" t="13423" r="6472" b="23994"/>
          <a:stretch/>
        </p:blipFill>
        <p:spPr bwMode="auto">
          <a:xfrm>
            <a:off x="987603" y="612495"/>
            <a:ext cx="1195642" cy="118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ann Le Cun : « Les machines vont arriver à une intelligence de niveau  humain » | Les Echos">
            <a:extLst>
              <a:ext uri="{FF2B5EF4-FFF2-40B4-BE49-F238E27FC236}">
                <a16:creationId xmlns:a16="http://schemas.microsoft.com/office/drawing/2014/main" id="{6809D884-F984-4DE1-B322-D06A585C8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2" t="2682" r="35488" b="27897"/>
          <a:stretch/>
        </p:blipFill>
        <p:spPr bwMode="auto">
          <a:xfrm>
            <a:off x="5458468" y="5017905"/>
            <a:ext cx="1249330" cy="137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Dartmouth Conference (1956) and its Lasting Influence on Artificial  Intelligence - back to the beginning of">
            <a:extLst>
              <a:ext uri="{FF2B5EF4-FFF2-40B4-BE49-F238E27FC236}">
                <a16:creationId xmlns:a16="http://schemas.microsoft.com/office/drawing/2014/main" id="{8CF838E1-5A4B-411C-80D5-D562D3E120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1"/>
          <a:stretch/>
        </p:blipFill>
        <p:spPr bwMode="auto">
          <a:xfrm>
            <a:off x="879585" y="4884019"/>
            <a:ext cx="3495931" cy="186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BM Deep Blue vs. Kasparov - Leçons d'échecs - Chess.com">
            <a:extLst>
              <a:ext uri="{FF2B5EF4-FFF2-40B4-BE49-F238E27FC236}">
                <a16:creationId xmlns:a16="http://schemas.microsoft.com/office/drawing/2014/main" id="{86958312-C26A-437F-AEF1-D2A98A5FD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733" y="1089235"/>
            <a:ext cx="1925168" cy="108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hatGPT — Wikipédia">
            <a:extLst>
              <a:ext uri="{FF2B5EF4-FFF2-40B4-BE49-F238E27FC236}">
                <a16:creationId xmlns:a16="http://schemas.microsoft.com/office/drawing/2014/main" id="{7E72F5FE-F390-41C0-943C-B2B70F7B4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244" y="5505984"/>
            <a:ext cx="1105499" cy="110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E2E247C-442B-459D-9EC7-23F8F2F81DB9}"/>
              </a:ext>
            </a:extLst>
          </p:cNvPr>
          <p:cNvCxnSpPr/>
          <p:nvPr/>
        </p:nvCxnSpPr>
        <p:spPr>
          <a:xfrm flipV="1">
            <a:off x="2547257" y="2786549"/>
            <a:ext cx="2911211" cy="10976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Google Shape;104;p1">
            <a:extLst>
              <a:ext uri="{FF2B5EF4-FFF2-40B4-BE49-F238E27FC236}">
                <a16:creationId xmlns:a16="http://schemas.microsoft.com/office/drawing/2014/main" id="{EB911A13-FF67-4202-AED7-60C03134DD25}"/>
              </a:ext>
            </a:extLst>
          </p:cNvPr>
          <p:cNvSpPr txBox="1"/>
          <p:nvPr/>
        </p:nvSpPr>
        <p:spPr>
          <a:xfrm>
            <a:off x="2652989" y="2187175"/>
            <a:ext cx="240306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Hiver de l’IA</a:t>
            </a:r>
            <a:endParaRPr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</p:txBody>
      </p:sp>
      <p:sp>
        <p:nvSpPr>
          <p:cNvPr id="117" name="Google Shape;89;p1">
            <a:extLst>
              <a:ext uri="{FF2B5EF4-FFF2-40B4-BE49-F238E27FC236}">
                <a16:creationId xmlns:a16="http://schemas.microsoft.com/office/drawing/2014/main" id="{96C096EE-AF16-4CC2-8B10-C2D6481328EA}"/>
              </a:ext>
            </a:extLst>
          </p:cNvPr>
          <p:cNvSpPr txBox="1"/>
          <p:nvPr/>
        </p:nvSpPr>
        <p:spPr>
          <a:xfrm>
            <a:off x="3276957" y="2436749"/>
            <a:ext cx="185208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1970-1990</a:t>
            </a:r>
            <a:endParaRPr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36" name="Picture 12" descr="AlphaGo, &quot;grand maître&quot; du jeu de go | Euronews">
            <a:extLst>
              <a:ext uri="{FF2B5EF4-FFF2-40B4-BE49-F238E27FC236}">
                <a16:creationId xmlns:a16="http://schemas.microsoft.com/office/drawing/2014/main" id="{FCF7A44B-CCC2-47CE-97BA-D31D0C28E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252" y="1127871"/>
            <a:ext cx="1174669" cy="95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Définition Chatbot : (+ Avantages, Usages en Entreprise &amp; FAQ)">
            <a:extLst>
              <a:ext uri="{FF2B5EF4-FFF2-40B4-BE49-F238E27FC236}">
                <a16:creationId xmlns:a16="http://schemas.microsoft.com/office/drawing/2014/main" id="{698CEF0B-030B-457C-8A8A-9DD0CB28C6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7" t="1588" r="25459" b="6037"/>
          <a:stretch/>
        </p:blipFill>
        <p:spPr bwMode="auto">
          <a:xfrm>
            <a:off x="6481479" y="1213597"/>
            <a:ext cx="1794774" cy="178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113;p1">
            <a:extLst>
              <a:ext uri="{FF2B5EF4-FFF2-40B4-BE49-F238E27FC236}">
                <a16:creationId xmlns:a16="http://schemas.microsoft.com/office/drawing/2014/main" id="{1267BB58-A2C1-46BA-A3EA-286B9B90D009}"/>
              </a:ext>
            </a:extLst>
          </p:cNvPr>
          <p:cNvSpPr txBox="1"/>
          <p:nvPr/>
        </p:nvSpPr>
        <p:spPr>
          <a:xfrm>
            <a:off x="2822393" y="183979"/>
            <a:ext cx="6863849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206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Qu’est-ce qu’on peut faire avec l’IA?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Quelques exemples</a:t>
            </a:r>
            <a:endParaRPr sz="1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1D0DD7-535A-4429-89A2-A483A7B44582}"/>
              </a:ext>
            </a:extLst>
          </p:cNvPr>
          <p:cNvSpPr/>
          <p:nvPr/>
        </p:nvSpPr>
        <p:spPr>
          <a:xfrm>
            <a:off x="6995677" y="2937229"/>
            <a:ext cx="9332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spc="-25" dirty="0" err="1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Chatbots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AE2E34-4A1D-45FC-9EC8-18CBA8E57A76}"/>
              </a:ext>
            </a:extLst>
          </p:cNvPr>
          <p:cNvSpPr/>
          <p:nvPr/>
        </p:nvSpPr>
        <p:spPr>
          <a:xfrm>
            <a:off x="5080132" y="5226469"/>
            <a:ext cx="1665841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et trading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59D158-1A49-4FFC-9A82-74AC08725DBC}"/>
              </a:ext>
            </a:extLst>
          </p:cNvPr>
          <p:cNvSpPr/>
          <p:nvPr/>
        </p:nvSpPr>
        <p:spPr>
          <a:xfrm>
            <a:off x="9515323" y="3442230"/>
            <a:ext cx="1962397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Véhicules autonomes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735A05-5E10-4472-9E65-275017BBCC14}"/>
              </a:ext>
            </a:extLst>
          </p:cNvPr>
          <p:cNvSpPr/>
          <p:nvPr/>
        </p:nvSpPr>
        <p:spPr>
          <a:xfrm>
            <a:off x="2859595" y="4715403"/>
            <a:ext cx="1690748" cy="311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Recommandation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042D31-9C68-47F2-8BC9-8E2451E529C7}"/>
              </a:ext>
            </a:extLst>
          </p:cNvPr>
          <p:cNvSpPr/>
          <p:nvPr/>
        </p:nvSpPr>
        <p:spPr>
          <a:xfrm>
            <a:off x="3326352" y="1018089"/>
            <a:ext cx="9797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Jeu vidéo</a:t>
            </a:r>
            <a:endParaRPr lang="fr-FR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5B3BCF-5E58-4654-80BC-E23D126B44B8}"/>
              </a:ext>
            </a:extLst>
          </p:cNvPr>
          <p:cNvSpPr/>
          <p:nvPr/>
        </p:nvSpPr>
        <p:spPr>
          <a:xfrm>
            <a:off x="542220" y="4933903"/>
            <a:ext cx="1544012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Analyse de texte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9B59E9-BF0B-4015-B3EE-CE8632FE53CD}"/>
              </a:ext>
            </a:extLst>
          </p:cNvPr>
          <p:cNvSpPr/>
          <p:nvPr/>
        </p:nvSpPr>
        <p:spPr>
          <a:xfrm>
            <a:off x="9358386" y="4918132"/>
            <a:ext cx="1337226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Cybersécurité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Tumeur cérébrale (Film scanner de cerveau: montrer une partie du cerveau avec la tumeur) - 44391008">
            <a:extLst>
              <a:ext uri="{FF2B5EF4-FFF2-40B4-BE49-F238E27FC236}">
                <a16:creationId xmlns:a16="http://schemas.microsoft.com/office/drawing/2014/main" id="{7B1D45FB-2FAA-4E1B-991C-9030E1C1F8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" t="4688" r="75969" b="4976"/>
          <a:stretch/>
        </p:blipFill>
        <p:spPr bwMode="auto">
          <a:xfrm>
            <a:off x="383548" y="1963328"/>
            <a:ext cx="1412103" cy="163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mment la voiture autonome apprend à conduire, pas à pas… - Data Analytics  Post">
            <a:extLst>
              <a:ext uri="{FF2B5EF4-FFF2-40B4-BE49-F238E27FC236}">
                <a16:creationId xmlns:a16="http://schemas.microsoft.com/office/drawing/2014/main" id="{BE8A12FE-5AB7-47F9-B4B3-90047FE10A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8" r="18980"/>
          <a:stretch/>
        </p:blipFill>
        <p:spPr bwMode="auto">
          <a:xfrm>
            <a:off x="9463322" y="1608304"/>
            <a:ext cx="2066400" cy="178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736038B-52F3-4263-A72C-DC3DFBEA9C2F}"/>
              </a:ext>
            </a:extLst>
          </p:cNvPr>
          <p:cNvSpPr/>
          <p:nvPr/>
        </p:nvSpPr>
        <p:spPr>
          <a:xfrm>
            <a:off x="602927" y="1536399"/>
            <a:ext cx="973343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Médecine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Qu'est-ce que le Natural Language Processing (NLP) ou Traitement  Automatique du Langage (TAL) ? - Aqsone">
            <a:extLst>
              <a:ext uri="{FF2B5EF4-FFF2-40B4-BE49-F238E27FC236}">
                <a16:creationId xmlns:a16="http://schemas.microsoft.com/office/drawing/2014/main" id="{685154AC-EF33-4F69-A712-D7337648D6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6"/>
          <a:stretch/>
        </p:blipFill>
        <p:spPr bwMode="auto">
          <a:xfrm>
            <a:off x="276113" y="5321601"/>
            <a:ext cx="3620239" cy="136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C9DD747-34EF-4D5B-A217-AFEEB2319A4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644"/>
          <a:stretch/>
        </p:blipFill>
        <p:spPr>
          <a:xfrm>
            <a:off x="9371511" y="5382089"/>
            <a:ext cx="2250023" cy="1276350"/>
          </a:xfrm>
          <a:prstGeom prst="rect">
            <a:avLst/>
          </a:prstGeom>
        </p:spPr>
      </p:pic>
      <p:pic>
        <p:nvPicPr>
          <p:cNvPr id="2060" name="Picture 12" descr="Analyse de cas : la stratégie de recommandation de Netflix - Wexperience">
            <a:extLst>
              <a:ext uri="{FF2B5EF4-FFF2-40B4-BE49-F238E27FC236}">
                <a16:creationId xmlns:a16="http://schemas.microsoft.com/office/drawing/2014/main" id="{0CEBCC6C-AF51-4E6F-8687-7D8CC78776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48" b="8166"/>
          <a:stretch/>
        </p:blipFill>
        <p:spPr bwMode="auto">
          <a:xfrm>
            <a:off x="2430453" y="3001697"/>
            <a:ext cx="2500463" cy="163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Le trading, un moyen d'améliorer ses finances ? - Finances immobilier">
            <a:extLst>
              <a:ext uri="{FF2B5EF4-FFF2-40B4-BE49-F238E27FC236}">
                <a16:creationId xmlns:a16="http://schemas.microsoft.com/office/drawing/2014/main" id="{5629FB64-F1B8-457C-A695-EA7F2F8A6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441" y="5554490"/>
            <a:ext cx="2143346" cy="120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Fortnite » : Une aventure solo narrative fera son apparition dans la  prochaine saison">
            <a:extLst>
              <a:ext uri="{FF2B5EF4-FFF2-40B4-BE49-F238E27FC236}">
                <a16:creationId xmlns:a16="http://schemas.microsoft.com/office/drawing/2014/main" id="{1CE29947-8C47-4130-9EF6-96868708D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052" y="1343049"/>
            <a:ext cx="2003657" cy="127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4DDECB7-DA82-4DA0-8B8F-EA1BEF5A8B8D}"/>
              </a:ext>
            </a:extLst>
          </p:cNvPr>
          <p:cNvSpPr/>
          <p:nvPr/>
        </p:nvSpPr>
        <p:spPr>
          <a:xfrm>
            <a:off x="7553572" y="4998494"/>
            <a:ext cx="636713" cy="311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fr-FR" b="1" spc="-25" dirty="0">
                <a:solidFill>
                  <a:srgbClr val="1517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Sport</a:t>
            </a: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72" name="Picture 24" descr="L'intelligence artificielle devient coach sportif !">
            <a:extLst>
              <a:ext uri="{FF2B5EF4-FFF2-40B4-BE49-F238E27FC236}">
                <a16:creationId xmlns:a16="http://schemas.microsoft.com/office/drawing/2014/main" id="{9ECDE569-1385-4E50-9BDB-33C6EEFC7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024" y="3448755"/>
            <a:ext cx="2621328" cy="146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"/>
          <p:cNvSpPr txBox="1"/>
          <p:nvPr/>
        </p:nvSpPr>
        <p:spPr>
          <a:xfrm>
            <a:off x="4442150" y="433291"/>
            <a:ext cx="265110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L’IA c’est quoi 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46" name="Google Shape;146;p3"/>
          <p:cNvSpPr txBox="1"/>
          <p:nvPr/>
        </p:nvSpPr>
        <p:spPr>
          <a:xfrm>
            <a:off x="4914507" y="1622840"/>
            <a:ext cx="27908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INFORMATIQUE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55" name="Google Shape;155;p3"/>
          <p:cNvSpPr txBox="1"/>
          <p:nvPr/>
        </p:nvSpPr>
        <p:spPr>
          <a:xfrm>
            <a:off x="2449322" y="1613613"/>
            <a:ext cx="133350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56" name="Google Shape;156;p3"/>
          <p:cNvSpPr txBox="1"/>
          <p:nvPr/>
        </p:nvSpPr>
        <p:spPr>
          <a:xfrm>
            <a:off x="8391134" y="1613613"/>
            <a:ext cx="122158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RESULTAT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66" name="Google Shape;166;p3"/>
          <p:cNvSpPr/>
          <p:nvPr/>
        </p:nvSpPr>
        <p:spPr>
          <a:xfrm>
            <a:off x="3887599" y="1545889"/>
            <a:ext cx="567925" cy="523875"/>
          </a:xfrm>
          <a:prstGeom prst="mathPlus">
            <a:avLst>
              <a:gd name="adj1" fmla="val 2352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3"/>
          <p:cNvSpPr/>
          <p:nvPr/>
        </p:nvSpPr>
        <p:spPr>
          <a:xfrm>
            <a:off x="6976670" y="1568503"/>
            <a:ext cx="833438" cy="443984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55;p3">
            <a:extLst>
              <a:ext uri="{FF2B5EF4-FFF2-40B4-BE49-F238E27FC236}">
                <a16:creationId xmlns:a16="http://schemas.microsoft.com/office/drawing/2014/main" id="{0B4BFFA1-DD37-4C9C-94F5-91C4D8C2D995}"/>
              </a:ext>
            </a:extLst>
          </p:cNvPr>
          <p:cNvSpPr txBox="1"/>
          <p:nvPr/>
        </p:nvSpPr>
        <p:spPr>
          <a:xfrm>
            <a:off x="772754" y="3314895"/>
            <a:ext cx="198071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Optimisation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3074" name="Picture 2" descr="Image non disponible">
            <a:extLst>
              <a:ext uri="{FF2B5EF4-FFF2-40B4-BE49-F238E27FC236}">
                <a16:creationId xmlns:a16="http://schemas.microsoft.com/office/drawing/2014/main" id="{A04DF81E-3EC6-4577-8CEF-D95F19D37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94" y="3787256"/>
            <a:ext cx="2359640" cy="238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entroid Neural Network: An Efficient and Stable Clustering Algorithm –  Towards AI">
            <a:extLst>
              <a:ext uri="{FF2B5EF4-FFF2-40B4-BE49-F238E27FC236}">
                <a16:creationId xmlns:a16="http://schemas.microsoft.com/office/drawing/2014/main" id="{182CB68B-88C3-4BBA-99FB-BE647228A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627" y="4125297"/>
            <a:ext cx="3631762" cy="18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Google Shape;155;p3">
            <a:extLst>
              <a:ext uri="{FF2B5EF4-FFF2-40B4-BE49-F238E27FC236}">
                <a16:creationId xmlns:a16="http://schemas.microsoft.com/office/drawing/2014/main" id="{59745996-2DDD-458F-9D97-3C0EEFE3D649}"/>
              </a:ext>
            </a:extLst>
          </p:cNvPr>
          <p:cNvSpPr txBox="1"/>
          <p:nvPr/>
        </p:nvSpPr>
        <p:spPr>
          <a:xfrm>
            <a:off x="4587148" y="3315455"/>
            <a:ext cx="198071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Clustering (segmentation)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1" name="Google Shape;128;p21">
            <a:extLst>
              <a:ext uri="{FF2B5EF4-FFF2-40B4-BE49-F238E27FC236}">
                <a16:creationId xmlns:a16="http://schemas.microsoft.com/office/drawing/2014/main" id="{98BEEDAF-C96F-4331-A771-32AF308E6D96}"/>
              </a:ext>
            </a:extLst>
          </p:cNvPr>
          <p:cNvSpPr/>
          <p:nvPr/>
        </p:nvSpPr>
        <p:spPr>
          <a:xfrm>
            <a:off x="8577195" y="4741157"/>
            <a:ext cx="1114947" cy="706342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sz="1700" dirty="0">
                <a:latin typeface="Lato"/>
                <a:ea typeface="Lato"/>
                <a:cs typeface="Lato"/>
                <a:sym typeface="Lato"/>
              </a:rPr>
              <a:t>Modèle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7A00A7FE-7B33-42BB-B201-C7BC2EC21234}"/>
              </a:ext>
            </a:extLst>
          </p:cNvPr>
          <p:cNvCxnSpPr>
            <a:cxnSpLocks/>
          </p:cNvCxnSpPr>
          <p:nvPr/>
        </p:nvCxnSpPr>
        <p:spPr>
          <a:xfrm>
            <a:off x="9106676" y="5463992"/>
            <a:ext cx="0" cy="36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90BE57A7-F2E7-4463-9F5F-04BB64338FE0}"/>
              </a:ext>
            </a:extLst>
          </p:cNvPr>
          <p:cNvSpPr/>
          <p:nvPr/>
        </p:nvSpPr>
        <p:spPr>
          <a:xfrm>
            <a:off x="8707206" y="5823992"/>
            <a:ext cx="915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fr-FR" sz="1800" dirty="0">
                <a:latin typeface="Lato"/>
                <a:ea typeface="Lato"/>
                <a:cs typeface="Lato"/>
                <a:sym typeface="Lato"/>
              </a:rPr>
              <a:t>Chien?</a:t>
            </a:r>
          </a:p>
        </p:txBody>
      </p:sp>
      <p:pic>
        <p:nvPicPr>
          <p:cNvPr id="36" name="Image 35" descr="Image for post">
            <a:extLst>
              <a:ext uri="{FF2B5EF4-FFF2-40B4-BE49-F238E27FC236}">
                <a16:creationId xmlns:a16="http://schemas.microsoft.com/office/drawing/2014/main" id="{2532925A-6937-4303-9B49-79D8CFE25DA6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t="13950" r="86173" b="50000"/>
          <a:stretch/>
        </p:blipFill>
        <p:spPr bwMode="auto">
          <a:xfrm>
            <a:off x="8766109" y="3674815"/>
            <a:ext cx="737118" cy="7698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B3A0B94F-7EF8-4503-9AF2-666CABE99E87}"/>
              </a:ext>
            </a:extLst>
          </p:cNvPr>
          <p:cNvCxnSpPr>
            <a:cxnSpLocks/>
          </p:cNvCxnSpPr>
          <p:nvPr/>
        </p:nvCxnSpPr>
        <p:spPr>
          <a:xfrm>
            <a:off x="9106675" y="4381157"/>
            <a:ext cx="0" cy="36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oogle Shape;155;p3">
            <a:extLst>
              <a:ext uri="{FF2B5EF4-FFF2-40B4-BE49-F238E27FC236}">
                <a16:creationId xmlns:a16="http://schemas.microsoft.com/office/drawing/2014/main" id="{735B545D-C838-483A-B3FE-B23D53A62013}"/>
              </a:ext>
            </a:extLst>
          </p:cNvPr>
          <p:cNvSpPr txBox="1"/>
          <p:nvPr/>
        </p:nvSpPr>
        <p:spPr>
          <a:xfrm>
            <a:off x="8144308" y="3028525"/>
            <a:ext cx="198071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cs typeface="Calibri"/>
                <a:sym typeface="Calibri"/>
              </a:rPr>
              <a:t>Apprentissage supervisé</a:t>
            </a:r>
            <a:endParaRPr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5;p3">
            <a:extLst>
              <a:ext uri="{FF2B5EF4-FFF2-40B4-BE49-F238E27FC236}">
                <a16:creationId xmlns:a16="http://schemas.microsoft.com/office/drawing/2014/main" id="{3BD99256-A150-4485-B3D1-82D629E0F3C7}"/>
              </a:ext>
            </a:extLst>
          </p:cNvPr>
          <p:cNvSpPr txBox="1"/>
          <p:nvPr/>
        </p:nvSpPr>
        <p:spPr>
          <a:xfrm>
            <a:off x="4442150" y="433291"/>
            <a:ext cx="405050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L’apprentissage supervisé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3" name="Image 2" descr="Image for post">
            <a:extLst>
              <a:ext uri="{FF2B5EF4-FFF2-40B4-BE49-F238E27FC236}">
                <a16:creationId xmlns:a16="http://schemas.microsoft.com/office/drawing/2014/main" id="{53D5D87E-1237-4A48-9585-1DC8611F61A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62" b="50000"/>
          <a:stretch/>
        </p:blipFill>
        <p:spPr bwMode="auto">
          <a:xfrm>
            <a:off x="1188341" y="1155187"/>
            <a:ext cx="3940940" cy="26978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55;p3">
            <a:extLst>
              <a:ext uri="{FF2B5EF4-FFF2-40B4-BE49-F238E27FC236}">
                <a16:creationId xmlns:a16="http://schemas.microsoft.com/office/drawing/2014/main" id="{162D5FC7-3C9D-4A8A-8471-40462230D70E}"/>
              </a:ext>
            </a:extLst>
          </p:cNvPr>
          <p:cNvSpPr txBox="1"/>
          <p:nvPr/>
        </p:nvSpPr>
        <p:spPr>
          <a:xfrm>
            <a:off x="5511687" y="1953992"/>
            <a:ext cx="31244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Des données labelisées servent à entrainer un modèle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i0.wp.com/vitalflux.com/wp-content/uploads/2021/11/supervised-vs-unsupervised-machine-learning.png?ssl=1">
            <a:extLst>
              <a:ext uri="{FF2B5EF4-FFF2-40B4-BE49-F238E27FC236}">
                <a16:creationId xmlns:a16="http://schemas.microsoft.com/office/drawing/2014/main" id="{8EF03297-44BB-4B7B-ADB0-7C7D775EA5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5" t="19728" r="47825" b="61361"/>
          <a:stretch/>
        </p:blipFill>
        <p:spPr bwMode="auto">
          <a:xfrm>
            <a:off x="5020647" y="4900670"/>
            <a:ext cx="1492899" cy="129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E6814144-0A9A-4E78-8EF4-88B37D746D29}"/>
              </a:ext>
            </a:extLst>
          </p:cNvPr>
          <p:cNvCxnSpPr/>
          <p:nvPr/>
        </p:nvCxnSpPr>
        <p:spPr>
          <a:xfrm>
            <a:off x="6192192" y="2817379"/>
            <a:ext cx="17634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155;p3">
            <a:extLst>
              <a:ext uri="{FF2B5EF4-FFF2-40B4-BE49-F238E27FC236}">
                <a16:creationId xmlns:a16="http://schemas.microsoft.com/office/drawing/2014/main" id="{1F580BBF-06FC-4028-9CA9-7F1653F4BB38}"/>
              </a:ext>
            </a:extLst>
          </p:cNvPr>
          <p:cNvSpPr txBox="1"/>
          <p:nvPr/>
        </p:nvSpPr>
        <p:spPr>
          <a:xfrm>
            <a:off x="5129281" y="2966817"/>
            <a:ext cx="4396342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Données labelisées = exemples pour lesquels on connait la classe.</a:t>
            </a: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"/>
              </a:rPr>
              <a:t>Entrainer un modèle = construire un modèle mathématique qui va « mimer » les données labelisées.</a:t>
            </a:r>
            <a:endParaRPr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Image 8" descr="Image for post">
            <a:extLst>
              <a:ext uri="{FF2B5EF4-FFF2-40B4-BE49-F238E27FC236}">
                <a16:creationId xmlns:a16="http://schemas.microsoft.com/office/drawing/2014/main" id="{40FDDA7D-E6E4-4BCA-9FC7-837377B295C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t="13950" r="86173" b="50000"/>
          <a:stretch/>
        </p:blipFill>
        <p:spPr bwMode="auto">
          <a:xfrm>
            <a:off x="3345024" y="5164219"/>
            <a:ext cx="737118" cy="769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https://i0.wp.com/vitalflux.com/wp-content/uploads/2021/11/supervised-vs-unsupervised-machine-learning.png?ssl=1">
            <a:extLst>
              <a:ext uri="{FF2B5EF4-FFF2-40B4-BE49-F238E27FC236}">
                <a16:creationId xmlns:a16="http://schemas.microsoft.com/office/drawing/2014/main" id="{2BDDE6A9-5EDB-4DB7-BCCF-D5FA16D142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5" t="19728" r="47825" b="61361"/>
          <a:stretch/>
        </p:blipFill>
        <p:spPr bwMode="auto">
          <a:xfrm>
            <a:off x="9525623" y="2108423"/>
            <a:ext cx="1492899" cy="129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DB3E34E1-2E11-42B8-A8FB-08B617049A71}"/>
              </a:ext>
            </a:extLst>
          </p:cNvPr>
          <p:cNvCxnSpPr>
            <a:cxnSpLocks/>
          </p:cNvCxnSpPr>
          <p:nvPr/>
        </p:nvCxnSpPr>
        <p:spPr>
          <a:xfrm>
            <a:off x="4138904" y="5625975"/>
            <a:ext cx="80632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46DAF85-C15C-42F8-8693-5AF35D1ECF2E}"/>
              </a:ext>
            </a:extLst>
          </p:cNvPr>
          <p:cNvCxnSpPr>
            <a:cxnSpLocks/>
          </p:cNvCxnSpPr>
          <p:nvPr/>
        </p:nvCxnSpPr>
        <p:spPr>
          <a:xfrm flipV="1">
            <a:off x="6513546" y="4866614"/>
            <a:ext cx="1866867" cy="5945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49FBD1A-1354-4CF3-8351-74F89A7EF9D7}"/>
              </a:ext>
            </a:extLst>
          </p:cNvPr>
          <p:cNvCxnSpPr>
            <a:cxnSpLocks/>
          </p:cNvCxnSpPr>
          <p:nvPr/>
        </p:nvCxnSpPr>
        <p:spPr>
          <a:xfrm flipV="1">
            <a:off x="6515100" y="5164219"/>
            <a:ext cx="1812966" cy="2969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A43021F4-76F5-4AA0-8FCF-36F2D7BE223D}"/>
              </a:ext>
            </a:extLst>
          </p:cNvPr>
          <p:cNvCxnSpPr>
            <a:cxnSpLocks/>
          </p:cNvCxnSpPr>
          <p:nvPr/>
        </p:nvCxnSpPr>
        <p:spPr>
          <a:xfrm>
            <a:off x="6513546" y="5454913"/>
            <a:ext cx="1866867" cy="62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17FA832-05B9-4A50-AFD6-DC0F64F197A3}"/>
              </a:ext>
            </a:extLst>
          </p:cNvPr>
          <p:cNvCxnSpPr>
            <a:cxnSpLocks/>
          </p:cNvCxnSpPr>
          <p:nvPr/>
        </p:nvCxnSpPr>
        <p:spPr>
          <a:xfrm>
            <a:off x="6513546" y="5454913"/>
            <a:ext cx="1819081" cy="3054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D2A297B-9621-4A70-9B0D-38897FA376D6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513546" y="5454913"/>
            <a:ext cx="1870011" cy="5878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5CEE6438-D08D-4889-ABC9-35E27B2DE5F1}"/>
              </a:ext>
            </a:extLst>
          </p:cNvPr>
          <p:cNvCxnSpPr>
            <a:cxnSpLocks/>
          </p:cNvCxnSpPr>
          <p:nvPr/>
        </p:nvCxnSpPr>
        <p:spPr>
          <a:xfrm>
            <a:off x="6513545" y="5448692"/>
            <a:ext cx="1814521" cy="8568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816A5C72-8753-4EF1-BE8F-06B911F8858D}"/>
              </a:ext>
            </a:extLst>
          </p:cNvPr>
          <p:cNvCxnSpPr>
            <a:cxnSpLocks/>
          </p:cNvCxnSpPr>
          <p:nvPr/>
        </p:nvCxnSpPr>
        <p:spPr>
          <a:xfrm flipV="1">
            <a:off x="6513546" y="4568506"/>
            <a:ext cx="1790154" cy="8801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Google Shape;155;p3">
            <a:extLst>
              <a:ext uri="{FF2B5EF4-FFF2-40B4-BE49-F238E27FC236}">
                <a16:creationId xmlns:a16="http://schemas.microsoft.com/office/drawing/2014/main" id="{B39B0FC7-9E43-43EF-A1F4-0D3D40CA6C96}"/>
              </a:ext>
            </a:extLst>
          </p:cNvPr>
          <p:cNvSpPr txBox="1"/>
          <p:nvPr/>
        </p:nvSpPr>
        <p:spPr>
          <a:xfrm>
            <a:off x="8386701" y="4300013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Dog?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9" name="Google Shape;155;p3">
            <a:extLst>
              <a:ext uri="{FF2B5EF4-FFF2-40B4-BE49-F238E27FC236}">
                <a16:creationId xmlns:a16="http://schemas.microsoft.com/office/drawing/2014/main" id="{C969C732-C1E1-46DC-BB6F-1732B6D04DC8}"/>
              </a:ext>
            </a:extLst>
          </p:cNvPr>
          <p:cNvSpPr txBox="1"/>
          <p:nvPr/>
        </p:nvSpPr>
        <p:spPr>
          <a:xfrm>
            <a:off x="8383557" y="4635228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Fish?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0" name="Google Shape;155;p3">
            <a:extLst>
              <a:ext uri="{FF2B5EF4-FFF2-40B4-BE49-F238E27FC236}">
                <a16:creationId xmlns:a16="http://schemas.microsoft.com/office/drawing/2014/main" id="{4A002B14-B8DC-4E1C-8456-CA39B6D05E1C}"/>
              </a:ext>
            </a:extLst>
          </p:cNvPr>
          <p:cNvSpPr txBox="1"/>
          <p:nvPr/>
        </p:nvSpPr>
        <p:spPr>
          <a:xfrm>
            <a:off x="8423797" y="4942275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Cat?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1" name="Google Shape;155;p3">
            <a:extLst>
              <a:ext uri="{FF2B5EF4-FFF2-40B4-BE49-F238E27FC236}">
                <a16:creationId xmlns:a16="http://schemas.microsoft.com/office/drawing/2014/main" id="{5CAA0813-9F56-4274-9B51-E66C93254C58}"/>
              </a:ext>
            </a:extLst>
          </p:cNvPr>
          <p:cNvSpPr txBox="1"/>
          <p:nvPr/>
        </p:nvSpPr>
        <p:spPr>
          <a:xfrm>
            <a:off x="8411491" y="5264046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Lion?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2" name="Google Shape;155;p3">
            <a:extLst>
              <a:ext uri="{FF2B5EF4-FFF2-40B4-BE49-F238E27FC236}">
                <a16:creationId xmlns:a16="http://schemas.microsoft.com/office/drawing/2014/main" id="{47B99041-0C72-450C-8ED1-D3F22821ED0F}"/>
              </a:ext>
            </a:extLst>
          </p:cNvPr>
          <p:cNvSpPr txBox="1"/>
          <p:nvPr/>
        </p:nvSpPr>
        <p:spPr>
          <a:xfrm>
            <a:off x="8423797" y="5549148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Bird?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3" name="Google Shape;155;p3">
            <a:extLst>
              <a:ext uri="{FF2B5EF4-FFF2-40B4-BE49-F238E27FC236}">
                <a16:creationId xmlns:a16="http://schemas.microsoft.com/office/drawing/2014/main" id="{BA5BF2B5-B7DF-43E0-9A64-C9BB237A9351}"/>
              </a:ext>
            </a:extLst>
          </p:cNvPr>
          <p:cNvSpPr txBox="1"/>
          <p:nvPr/>
        </p:nvSpPr>
        <p:spPr>
          <a:xfrm>
            <a:off x="8383557" y="5858097"/>
            <a:ext cx="915531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Train?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4" name="Google Shape;155;p3">
            <a:extLst>
              <a:ext uri="{FF2B5EF4-FFF2-40B4-BE49-F238E27FC236}">
                <a16:creationId xmlns:a16="http://schemas.microsoft.com/office/drawing/2014/main" id="{23B67DAA-C552-466E-99AB-860FAEA2E0EE}"/>
              </a:ext>
            </a:extLst>
          </p:cNvPr>
          <p:cNvSpPr txBox="1"/>
          <p:nvPr/>
        </p:nvSpPr>
        <p:spPr>
          <a:xfrm>
            <a:off x="8448163" y="6120916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Car?</a:t>
            </a:r>
            <a:endParaRPr dirty="0">
              <a:solidFill>
                <a:srgbClr val="002060"/>
              </a:solidFill>
            </a:endParaRP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179D7F7-4534-4A74-BAFD-2EFB384D007E}"/>
              </a:ext>
            </a:extLst>
          </p:cNvPr>
          <p:cNvCxnSpPr>
            <a:cxnSpLocks/>
          </p:cNvCxnSpPr>
          <p:nvPr/>
        </p:nvCxnSpPr>
        <p:spPr>
          <a:xfrm>
            <a:off x="6530905" y="5458644"/>
            <a:ext cx="1772795" cy="11321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oogle Shape;155;p3">
            <a:extLst>
              <a:ext uri="{FF2B5EF4-FFF2-40B4-BE49-F238E27FC236}">
                <a16:creationId xmlns:a16="http://schemas.microsoft.com/office/drawing/2014/main" id="{D130C012-C691-4E77-A74D-DF241223908A}"/>
              </a:ext>
            </a:extLst>
          </p:cNvPr>
          <p:cNvSpPr txBox="1"/>
          <p:nvPr/>
        </p:nvSpPr>
        <p:spPr>
          <a:xfrm>
            <a:off x="8411491" y="6409443"/>
            <a:ext cx="7308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Tree</a:t>
            </a: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50" name="Google Shape;155;p3">
            <a:extLst>
              <a:ext uri="{FF2B5EF4-FFF2-40B4-BE49-F238E27FC236}">
                <a16:creationId xmlns:a16="http://schemas.microsoft.com/office/drawing/2014/main" id="{7B88326E-9ADE-4600-9C1C-39EFBEB61CB9}"/>
              </a:ext>
            </a:extLst>
          </p:cNvPr>
          <p:cNvSpPr txBox="1"/>
          <p:nvPr/>
        </p:nvSpPr>
        <p:spPr>
          <a:xfrm>
            <a:off x="4209701" y="6130281"/>
            <a:ext cx="312449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Modèle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51" name="Google Shape;155;p3">
            <a:extLst>
              <a:ext uri="{FF2B5EF4-FFF2-40B4-BE49-F238E27FC236}">
                <a16:creationId xmlns:a16="http://schemas.microsoft.com/office/drawing/2014/main" id="{5E640930-2FDC-4DFE-83CC-DF9DDB2ABBE9}"/>
              </a:ext>
            </a:extLst>
          </p:cNvPr>
          <p:cNvSpPr txBox="1"/>
          <p:nvPr/>
        </p:nvSpPr>
        <p:spPr>
          <a:xfrm>
            <a:off x="8870570" y="3338358"/>
            <a:ext cx="312449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Modèle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A21FA49B-6414-4ADA-9434-B08A5F1F83B2}"/>
              </a:ext>
            </a:extLst>
          </p:cNvPr>
          <p:cNvSpPr txBox="1"/>
          <p:nvPr/>
        </p:nvSpPr>
        <p:spPr>
          <a:xfrm>
            <a:off x="195221" y="1444241"/>
            <a:ext cx="923330" cy="24127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accent1"/>
                </a:solidFill>
              </a:rPr>
              <a:t>Construction du modèle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DD0B839C-BA95-4F97-AD98-EF910F164B68}"/>
              </a:ext>
            </a:extLst>
          </p:cNvPr>
          <p:cNvSpPr txBox="1"/>
          <p:nvPr/>
        </p:nvSpPr>
        <p:spPr>
          <a:xfrm>
            <a:off x="195221" y="3996714"/>
            <a:ext cx="923330" cy="24127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accent1"/>
                </a:solidFill>
              </a:rPr>
              <a:t>Utilisation du modèle</a:t>
            </a:r>
          </a:p>
        </p:txBody>
      </p:sp>
      <p:sp>
        <p:nvSpPr>
          <p:cNvPr id="54" name="Google Shape;155;p3">
            <a:extLst>
              <a:ext uri="{FF2B5EF4-FFF2-40B4-BE49-F238E27FC236}">
                <a16:creationId xmlns:a16="http://schemas.microsoft.com/office/drawing/2014/main" id="{A5A0F4DF-A128-4DFA-95C0-60F661C22260}"/>
              </a:ext>
            </a:extLst>
          </p:cNvPr>
          <p:cNvSpPr txBox="1"/>
          <p:nvPr/>
        </p:nvSpPr>
        <p:spPr>
          <a:xfrm>
            <a:off x="2151335" y="6120916"/>
            <a:ext cx="312449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Nouvelle donnée</a:t>
            </a:r>
            <a:endParaRPr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64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114FA302-C3B3-4268-A142-9249277E0B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940408"/>
              </p:ext>
            </p:extLst>
          </p:nvPr>
        </p:nvGraphicFramePr>
        <p:xfrm>
          <a:off x="966129" y="2661103"/>
          <a:ext cx="4433029" cy="1849120"/>
        </p:xfrm>
        <a:graphic>
          <a:graphicData uri="http://schemas.openxmlformats.org/drawingml/2006/table">
            <a:tbl>
              <a:tblPr/>
              <a:tblGrid>
                <a:gridCol w="734189">
                  <a:extLst>
                    <a:ext uri="{9D8B030D-6E8A-4147-A177-3AD203B41FA5}">
                      <a16:colId xmlns:a16="http://schemas.microsoft.com/office/drawing/2014/main" val="2748819948"/>
                    </a:ext>
                  </a:extLst>
                </a:gridCol>
                <a:gridCol w="491831">
                  <a:extLst>
                    <a:ext uri="{9D8B030D-6E8A-4147-A177-3AD203B41FA5}">
                      <a16:colId xmlns:a16="http://schemas.microsoft.com/office/drawing/2014/main" val="4287738939"/>
                    </a:ext>
                  </a:extLst>
                </a:gridCol>
                <a:gridCol w="483955">
                  <a:extLst>
                    <a:ext uri="{9D8B030D-6E8A-4147-A177-3AD203B41FA5}">
                      <a16:colId xmlns:a16="http://schemas.microsoft.com/office/drawing/2014/main" val="4042532261"/>
                    </a:ext>
                  </a:extLst>
                </a:gridCol>
                <a:gridCol w="1096966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813044">
                  <a:extLst>
                    <a:ext uri="{9D8B030D-6E8A-4147-A177-3AD203B41FA5}">
                      <a16:colId xmlns:a16="http://schemas.microsoft.com/office/drawing/2014/main" val="614562996"/>
                    </a:ext>
                  </a:extLst>
                </a:gridCol>
                <a:gridCol w="813044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Radius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Symmetry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205119"/>
                  </a:ext>
                </a:extLst>
              </a:tr>
            </a:tbl>
          </a:graphicData>
        </a:graphic>
      </p:graphicFrame>
      <p:grpSp>
        <p:nvGrpSpPr>
          <p:cNvPr id="21" name="Groupe 20">
            <a:extLst>
              <a:ext uri="{FF2B5EF4-FFF2-40B4-BE49-F238E27FC236}">
                <a16:creationId xmlns:a16="http://schemas.microsoft.com/office/drawing/2014/main" id="{DA31AEA7-F89B-4760-9EB8-3625E7176FBD}"/>
              </a:ext>
            </a:extLst>
          </p:cNvPr>
          <p:cNvGrpSpPr/>
          <p:nvPr/>
        </p:nvGrpSpPr>
        <p:grpSpPr>
          <a:xfrm>
            <a:off x="6912616" y="3176015"/>
            <a:ext cx="3681985" cy="3681985"/>
            <a:chOff x="1029995" y="3105483"/>
            <a:chExt cx="3681985" cy="368198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C40D5CCC-FF01-4072-ABCB-22732BB45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9995" y="3105483"/>
              <a:ext cx="3681985" cy="3681985"/>
            </a:xfrm>
            <a:prstGeom prst="rect">
              <a:avLst/>
            </a:prstGeom>
          </p:spPr>
        </p:pic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C5DD15C-342A-4255-A9BE-DE28E903E587}"/>
                </a:ext>
              </a:extLst>
            </p:cNvPr>
            <p:cNvCxnSpPr/>
            <p:nvPr/>
          </p:nvCxnSpPr>
          <p:spPr>
            <a:xfrm flipV="1">
              <a:off x="1761910" y="3817653"/>
              <a:ext cx="1970843" cy="19530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C89B707D-2507-4AF0-9979-36310CC87B5B}"/>
                </a:ext>
              </a:extLst>
            </p:cNvPr>
            <p:cNvCxnSpPr/>
            <p:nvPr/>
          </p:nvCxnSpPr>
          <p:spPr>
            <a:xfrm>
              <a:off x="2747331" y="4794197"/>
              <a:ext cx="497150" cy="452761"/>
            </a:xfrm>
            <a:prstGeom prst="straightConnector1">
              <a:avLst/>
            </a:prstGeom>
            <a:ln w="28575">
              <a:solidFill>
                <a:srgbClr val="CF39B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AFAC4FCB-8578-4064-B5EA-C5077FBC24AD}"/>
                </a:ext>
              </a:extLst>
            </p:cNvPr>
            <p:cNvSpPr txBox="1"/>
            <p:nvPr/>
          </p:nvSpPr>
          <p:spPr>
            <a:xfrm>
              <a:off x="3026664" y="5264843"/>
              <a:ext cx="1161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>
                  <a:solidFill>
                    <a:srgbClr val="CF39BA"/>
                  </a:solidFill>
                  <a:latin typeface="+mj-lt"/>
                </a:rPr>
                <a:t>Malignant</a:t>
              </a:r>
              <a:endParaRPr lang="fr-FR" sz="1600" dirty="0">
                <a:solidFill>
                  <a:srgbClr val="CF39BA"/>
                </a:solidFill>
                <a:latin typeface="+mj-lt"/>
              </a:endParaRPr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4A977ADD-C815-42EA-BD68-8BAFD8D7A576}"/>
                </a:ext>
              </a:extLst>
            </p:cNvPr>
            <p:cNvCxnSpPr/>
            <p:nvPr/>
          </p:nvCxnSpPr>
          <p:spPr>
            <a:xfrm flipH="1" flipV="1">
              <a:off x="2161405" y="4501234"/>
              <a:ext cx="417251" cy="41725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CBB2CAB5-68DE-4464-809D-29E7CD26F7A5}"/>
                </a:ext>
              </a:extLst>
            </p:cNvPr>
            <p:cNvSpPr txBox="1"/>
            <p:nvPr/>
          </p:nvSpPr>
          <p:spPr>
            <a:xfrm>
              <a:off x="1756712" y="4101137"/>
              <a:ext cx="10293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>
                  <a:solidFill>
                    <a:srgbClr val="0070C0"/>
                  </a:solidFill>
                  <a:latin typeface="+mj-lt"/>
                </a:rPr>
                <a:t>Benign</a:t>
              </a:r>
              <a:endParaRPr lang="fr-FR" sz="1600" dirty="0">
                <a:solidFill>
                  <a:srgbClr val="0070C0"/>
                </a:solidFill>
                <a:latin typeface="+mj-lt"/>
              </a:endParaRPr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929D25C6-8CCB-4FD7-86D4-D3F75274BF49}"/>
              </a:ext>
            </a:extLst>
          </p:cNvPr>
          <p:cNvSpPr txBox="1"/>
          <p:nvPr/>
        </p:nvSpPr>
        <p:spPr>
          <a:xfrm>
            <a:off x="1337386" y="2275387"/>
            <a:ext cx="3195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Caractéristiques explicatives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5CDCDCE-F079-4067-9726-D5150885E764}"/>
              </a:ext>
            </a:extLst>
          </p:cNvPr>
          <p:cNvSpPr txBox="1"/>
          <p:nvPr/>
        </p:nvSpPr>
        <p:spPr>
          <a:xfrm>
            <a:off x="4057371" y="2228512"/>
            <a:ext cx="2025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Caractéristique </a:t>
            </a:r>
          </a:p>
          <a:p>
            <a:pPr algn="ctr"/>
            <a:r>
              <a:rPr lang="fr-FR" sz="1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cible</a:t>
            </a:r>
          </a:p>
        </p:txBody>
      </p:sp>
      <p:pic>
        <p:nvPicPr>
          <p:cNvPr id="17" name="Picture 2" descr="Cancer de la prostate : l’épreuve ultime">
            <a:extLst>
              <a:ext uri="{FF2B5EF4-FFF2-40B4-BE49-F238E27FC236}">
                <a16:creationId xmlns:a16="http://schemas.microsoft.com/office/drawing/2014/main" id="{1ED9C322-1763-4291-8B6E-11BCAB124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225" y="1361180"/>
            <a:ext cx="2456768" cy="161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647FA20-9441-408A-A83F-ABDBF3A4607A}"/>
              </a:ext>
            </a:extLst>
          </p:cNvPr>
          <p:cNvSpPr/>
          <p:nvPr/>
        </p:nvSpPr>
        <p:spPr>
          <a:xfrm>
            <a:off x="7770027" y="3015258"/>
            <a:ext cx="2128797" cy="222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>
                <a:solidFill>
                  <a:schemeClr val="bg1">
                    <a:lumMod val="75000"/>
                  </a:schemeClr>
                </a:solidFill>
              </a:rPr>
              <a:t>https://www.santenatureinnovation.com</a:t>
            </a:r>
          </a:p>
        </p:txBody>
      </p:sp>
      <p:sp>
        <p:nvSpPr>
          <p:cNvPr id="19" name="Google Shape;145;p3">
            <a:extLst>
              <a:ext uri="{FF2B5EF4-FFF2-40B4-BE49-F238E27FC236}">
                <a16:creationId xmlns:a16="http://schemas.microsoft.com/office/drawing/2014/main" id="{032D02F0-7E56-48D1-B131-37BCB90F0EB9}"/>
              </a:ext>
            </a:extLst>
          </p:cNvPr>
          <p:cNvSpPr txBox="1"/>
          <p:nvPr/>
        </p:nvSpPr>
        <p:spPr>
          <a:xfrm>
            <a:off x="3997110" y="425203"/>
            <a:ext cx="466169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 quoi correspond le modèle?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0" name="Google Shape;155;p3">
            <a:extLst>
              <a:ext uri="{FF2B5EF4-FFF2-40B4-BE49-F238E27FC236}">
                <a16:creationId xmlns:a16="http://schemas.microsoft.com/office/drawing/2014/main" id="{5BF9C64E-890F-43CF-8654-2B05E66E54DD}"/>
              </a:ext>
            </a:extLst>
          </p:cNvPr>
          <p:cNvSpPr txBox="1"/>
          <p:nvPr/>
        </p:nvSpPr>
        <p:spPr>
          <a:xfrm>
            <a:off x="172019" y="1380719"/>
            <a:ext cx="585866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Les données se représentent dans un tableau avec les observations en lignes et les caractéristiques en colonnes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2" name="Google Shape;155;p3">
            <a:extLst>
              <a:ext uri="{FF2B5EF4-FFF2-40B4-BE49-F238E27FC236}">
                <a16:creationId xmlns:a16="http://schemas.microsoft.com/office/drawing/2014/main" id="{41A8EB4E-DD1F-40DF-9A11-84643B76A163}"/>
              </a:ext>
            </a:extLst>
          </p:cNvPr>
          <p:cNvSpPr txBox="1"/>
          <p:nvPr/>
        </p:nvSpPr>
        <p:spPr>
          <a:xfrm>
            <a:off x="532307" y="4588162"/>
            <a:ext cx="6106404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 on supprime la colonne cible, une ligne du tableau peut être considérée comme un point dans l’espace.</a:t>
            </a:r>
          </a:p>
          <a:p>
            <a:pPr marL="0" marR="0" lvl="0" indent="0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La caractéristique cible donne sa « couleur » au point.</a:t>
            </a:r>
          </a:p>
          <a:p>
            <a:pPr marL="0" marR="0" lvl="0" indent="0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 modèle représente les frontières entre les points des différentes classes. </a:t>
            </a:r>
            <a:endParaRPr dirty="0">
              <a:solidFill>
                <a:srgbClr val="002060"/>
              </a:solidFill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C8D5B230-4848-44B5-81BA-1265D59AB990}"/>
              </a:ext>
            </a:extLst>
          </p:cNvPr>
          <p:cNvCxnSpPr/>
          <p:nvPr/>
        </p:nvCxnSpPr>
        <p:spPr>
          <a:xfrm>
            <a:off x="4568847" y="2101924"/>
            <a:ext cx="0" cy="2408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956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5E7254E-133C-4080-98F4-00CFEC14F0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622327"/>
              </p:ext>
            </p:extLst>
          </p:nvPr>
        </p:nvGraphicFramePr>
        <p:xfrm>
          <a:off x="6199853" y="4403159"/>
          <a:ext cx="1201925" cy="1849120"/>
        </p:xfrm>
        <a:graphic>
          <a:graphicData uri="http://schemas.openxmlformats.org/drawingml/2006/table">
            <a:tbl>
              <a:tblPr/>
              <a:tblGrid>
                <a:gridCol w="1201925">
                  <a:extLst>
                    <a:ext uri="{9D8B030D-6E8A-4147-A177-3AD203B41FA5}">
                      <a16:colId xmlns:a16="http://schemas.microsoft.com/office/drawing/2014/main" val="987032308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Prévision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88285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91618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kern="1200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7758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8664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11658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202697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2312533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…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171674"/>
                  </a:ext>
                </a:extLst>
              </a:tr>
            </a:tbl>
          </a:graphicData>
        </a:graphic>
      </p:graphicFrame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137F9451-AFF6-40FA-9EC7-B33586D19CA7}"/>
              </a:ext>
            </a:extLst>
          </p:cNvPr>
          <p:cNvSpPr/>
          <p:nvPr/>
        </p:nvSpPr>
        <p:spPr>
          <a:xfrm>
            <a:off x="5531015" y="5317137"/>
            <a:ext cx="630315" cy="2269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52C8898-943D-4398-B18C-E7AA73B02EC2}"/>
              </a:ext>
            </a:extLst>
          </p:cNvPr>
          <p:cNvSpPr txBox="1"/>
          <p:nvPr/>
        </p:nvSpPr>
        <p:spPr>
          <a:xfrm>
            <a:off x="5480269" y="4931673"/>
            <a:ext cx="108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  <a:latin typeface="+mj-lt"/>
              </a:rPr>
              <a:t>Modèle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9241D2-1BFB-4D9D-9965-5D7D4AE59302}"/>
              </a:ext>
            </a:extLst>
          </p:cNvPr>
          <p:cNvSpPr txBox="1"/>
          <p:nvPr/>
        </p:nvSpPr>
        <p:spPr>
          <a:xfrm>
            <a:off x="7648711" y="4998603"/>
            <a:ext cx="133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Erreurs du modèle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EEE135B2-8CA3-4CAC-BD46-A2922A13EAC8}"/>
              </a:ext>
            </a:extLst>
          </p:cNvPr>
          <p:cNvCxnSpPr>
            <a:cxnSpLocks/>
          </p:cNvCxnSpPr>
          <p:nvPr/>
        </p:nvCxnSpPr>
        <p:spPr>
          <a:xfrm flipH="1" flipV="1">
            <a:off x="7282929" y="4998603"/>
            <a:ext cx="572694" cy="3828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B3A4E34-1EB4-454F-A52C-05AF07E5CE79}"/>
              </a:ext>
            </a:extLst>
          </p:cNvPr>
          <p:cNvCxnSpPr>
            <a:cxnSpLocks/>
          </p:cNvCxnSpPr>
          <p:nvPr/>
        </p:nvCxnSpPr>
        <p:spPr>
          <a:xfrm flipH="1">
            <a:off x="7254727" y="5381447"/>
            <a:ext cx="587910" cy="3324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407BB69-D981-407B-A033-C9CF5532B815}"/>
              </a:ext>
            </a:extLst>
          </p:cNvPr>
          <p:cNvSpPr txBox="1"/>
          <p:nvPr/>
        </p:nvSpPr>
        <p:spPr>
          <a:xfrm>
            <a:off x="1482493" y="3626337"/>
            <a:ext cx="9117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utilise le modèle pour prédire la classe des données du jeu de test et on compte le nombre d’observations bien classées</a:t>
            </a:r>
          </a:p>
        </p:txBody>
      </p:sp>
      <p:sp>
        <p:nvSpPr>
          <p:cNvPr id="11" name="Google Shape;145;p3">
            <a:extLst>
              <a:ext uri="{FF2B5EF4-FFF2-40B4-BE49-F238E27FC236}">
                <a16:creationId xmlns:a16="http://schemas.microsoft.com/office/drawing/2014/main" id="{E484FD0F-5B3F-4013-97E4-AE34A991D917}"/>
              </a:ext>
            </a:extLst>
          </p:cNvPr>
          <p:cNvSpPr txBox="1"/>
          <p:nvPr/>
        </p:nvSpPr>
        <p:spPr>
          <a:xfrm>
            <a:off x="2936825" y="300852"/>
            <a:ext cx="5818694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Comment savoir si un modèle est bon?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2" name="Rectangle à coins arrondis 4">
            <a:extLst>
              <a:ext uri="{FF2B5EF4-FFF2-40B4-BE49-F238E27FC236}">
                <a16:creationId xmlns:a16="http://schemas.microsoft.com/office/drawing/2014/main" id="{9E7F69E6-6F6A-4A24-AA55-F7A1ABF25FC8}"/>
              </a:ext>
            </a:extLst>
          </p:cNvPr>
          <p:cNvSpPr/>
          <p:nvPr/>
        </p:nvSpPr>
        <p:spPr bwMode="auto">
          <a:xfrm>
            <a:off x="1205080" y="1398626"/>
            <a:ext cx="4291012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15DF466-F3E5-4B65-861F-9F8343E816A9}"/>
              </a:ext>
            </a:extLst>
          </p:cNvPr>
          <p:cNvCxnSpPr/>
          <p:nvPr/>
        </p:nvCxnSpPr>
        <p:spPr bwMode="auto">
          <a:xfrm flipH="1">
            <a:off x="1804625" y="2183361"/>
            <a:ext cx="476250" cy="3381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17C59403-0FB4-43D9-A31C-CC9010D5A614}"/>
              </a:ext>
            </a:extLst>
          </p:cNvPr>
          <p:cNvCxnSpPr/>
          <p:nvPr/>
        </p:nvCxnSpPr>
        <p:spPr bwMode="auto">
          <a:xfrm>
            <a:off x="4058876" y="2183361"/>
            <a:ext cx="373062" cy="2825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44F05116-4642-44C8-9149-F8639BC7832E}"/>
              </a:ext>
            </a:extLst>
          </p:cNvPr>
          <p:cNvSpPr txBox="1"/>
          <p:nvPr/>
        </p:nvSpPr>
        <p:spPr bwMode="auto">
          <a:xfrm>
            <a:off x="2889417" y="1587539"/>
            <a:ext cx="10509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1600" b="1" dirty="0">
                <a:solidFill>
                  <a:srgbClr val="002060"/>
                </a:solidFill>
                <a:latin typeface="+mj-lt"/>
                <a:cs typeface="Arial" charset="0"/>
              </a:rPr>
              <a:t>Données</a:t>
            </a:r>
          </a:p>
        </p:txBody>
      </p:sp>
      <p:sp>
        <p:nvSpPr>
          <p:cNvPr id="16" name="Rectangle à coins arrondis 8">
            <a:extLst>
              <a:ext uri="{FF2B5EF4-FFF2-40B4-BE49-F238E27FC236}">
                <a16:creationId xmlns:a16="http://schemas.microsoft.com/office/drawing/2014/main" id="{61EA365F-399A-4AF2-A213-083307CDC851}"/>
              </a:ext>
            </a:extLst>
          </p:cNvPr>
          <p:cNvSpPr/>
          <p:nvPr/>
        </p:nvSpPr>
        <p:spPr bwMode="auto">
          <a:xfrm>
            <a:off x="1241330" y="2633620"/>
            <a:ext cx="1039544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E0683B5-8F16-4768-8D90-56BB268D57BB}"/>
              </a:ext>
            </a:extLst>
          </p:cNvPr>
          <p:cNvSpPr txBox="1"/>
          <p:nvPr/>
        </p:nvSpPr>
        <p:spPr bwMode="auto">
          <a:xfrm>
            <a:off x="1223204" y="2717155"/>
            <a:ext cx="10757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fr-FR" sz="1600" b="1" dirty="0">
                <a:solidFill>
                  <a:srgbClr val="002060"/>
                </a:solidFill>
                <a:latin typeface="+mj-lt"/>
                <a:cs typeface="Arial" charset="0"/>
              </a:rPr>
              <a:t>Données de test</a:t>
            </a:r>
          </a:p>
        </p:txBody>
      </p:sp>
      <p:sp>
        <p:nvSpPr>
          <p:cNvPr id="18" name="Rectangle à coins arrondis 9">
            <a:extLst>
              <a:ext uri="{FF2B5EF4-FFF2-40B4-BE49-F238E27FC236}">
                <a16:creationId xmlns:a16="http://schemas.microsoft.com/office/drawing/2014/main" id="{778AD7E1-A4F2-4265-9736-26123B7C23B7}"/>
              </a:ext>
            </a:extLst>
          </p:cNvPr>
          <p:cNvSpPr/>
          <p:nvPr/>
        </p:nvSpPr>
        <p:spPr bwMode="auto">
          <a:xfrm>
            <a:off x="2388636" y="2610975"/>
            <a:ext cx="3061979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6CFAE0B-F541-4E3D-B863-7C868064FA68}"/>
              </a:ext>
            </a:extLst>
          </p:cNvPr>
          <p:cNvSpPr txBox="1"/>
          <p:nvPr/>
        </p:nvSpPr>
        <p:spPr bwMode="auto">
          <a:xfrm>
            <a:off x="2885325" y="2686600"/>
            <a:ext cx="18194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fr-FR" sz="1600" b="1" dirty="0">
                <a:solidFill>
                  <a:srgbClr val="002060"/>
                </a:solidFill>
                <a:latin typeface="+mj-lt"/>
                <a:cs typeface="Arial" charset="0"/>
              </a:rPr>
              <a:t>Données d’apprentissage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3F6568-2D64-441A-A7F0-DA1F782B33A4}"/>
              </a:ext>
            </a:extLst>
          </p:cNvPr>
          <p:cNvSpPr txBox="1"/>
          <p:nvPr/>
        </p:nvSpPr>
        <p:spPr>
          <a:xfrm>
            <a:off x="6209939" y="1897937"/>
            <a:ext cx="555057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Données d’apprentissage pour construire le modèle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Données de test pour faire un « blind test » du modèle sur de nouvelles données (dont on connait la réponse)</a:t>
            </a:r>
          </a:p>
        </p:txBody>
      </p: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090BA015-6E97-4932-9F57-015626FE00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531036"/>
              </p:ext>
            </p:extLst>
          </p:nvPr>
        </p:nvGraphicFramePr>
        <p:xfrm>
          <a:off x="713036" y="4403159"/>
          <a:ext cx="4433029" cy="1849120"/>
        </p:xfrm>
        <a:graphic>
          <a:graphicData uri="http://schemas.openxmlformats.org/drawingml/2006/table">
            <a:tbl>
              <a:tblPr/>
              <a:tblGrid>
                <a:gridCol w="734189">
                  <a:extLst>
                    <a:ext uri="{9D8B030D-6E8A-4147-A177-3AD203B41FA5}">
                      <a16:colId xmlns:a16="http://schemas.microsoft.com/office/drawing/2014/main" val="2748819948"/>
                    </a:ext>
                  </a:extLst>
                </a:gridCol>
                <a:gridCol w="491831">
                  <a:extLst>
                    <a:ext uri="{9D8B030D-6E8A-4147-A177-3AD203B41FA5}">
                      <a16:colId xmlns:a16="http://schemas.microsoft.com/office/drawing/2014/main" val="4287738939"/>
                    </a:ext>
                  </a:extLst>
                </a:gridCol>
                <a:gridCol w="483955">
                  <a:extLst>
                    <a:ext uri="{9D8B030D-6E8A-4147-A177-3AD203B41FA5}">
                      <a16:colId xmlns:a16="http://schemas.microsoft.com/office/drawing/2014/main" val="4042532261"/>
                    </a:ext>
                  </a:extLst>
                </a:gridCol>
                <a:gridCol w="1096966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813044">
                  <a:extLst>
                    <a:ext uri="{9D8B030D-6E8A-4147-A177-3AD203B41FA5}">
                      <a16:colId xmlns:a16="http://schemas.microsoft.com/office/drawing/2014/main" val="614562996"/>
                    </a:ext>
                  </a:extLst>
                </a:gridCol>
                <a:gridCol w="813044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Radius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Symmetry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205119"/>
                  </a:ext>
                </a:extLst>
              </a:tr>
            </a:tbl>
          </a:graphicData>
        </a:graphic>
      </p:graphicFrame>
      <p:sp>
        <p:nvSpPr>
          <p:cNvPr id="26" name="ZoneTexte 25">
            <a:extLst>
              <a:ext uri="{FF2B5EF4-FFF2-40B4-BE49-F238E27FC236}">
                <a16:creationId xmlns:a16="http://schemas.microsoft.com/office/drawing/2014/main" id="{E377C52B-1053-4110-87BE-14801B586263}"/>
              </a:ext>
            </a:extLst>
          </p:cNvPr>
          <p:cNvSpPr txBox="1"/>
          <p:nvPr/>
        </p:nvSpPr>
        <p:spPr>
          <a:xfrm>
            <a:off x="9369966" y="4947995"/>
            <a:ext cx="1677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Taux de bien classées = 67%</a:t>
            </a:r>
          </a:p>
        </p:txBody>
      </p:sp>
    </p:spTree>
    <p:extLst>
      <p:ext uri="{BB962C8B-B14F-4D97-AF65-F5344CB8AC3E}">
        <p14:creationId xmlns:p14="http://schemas.microsoft.com/office/powerpoint/2010/main" val="413508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5585C5A9-108A-4AB0-8AEA-714A64B9E63F}"/>
              </a:ext>
            </a:extLst>
          </p:cNvPr>
          <p:cNvGrpSpPr/>
          <p:nvPr/>
        </p:nvGrpSpPr>
        <p:grpSpPr>
          <a:xfrm>
            <a:off x="6096000" y="2081635"/>
            <a:ext cx="3635137" cy="3809500"/>
            <a:chOff x="5850464" y="2368645"/>
            <a:chExt cx="3635137" cy="3809500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58BC9DEE-F2DA-4F8E-ABC2-3B5BDC1391CE}"/>
                </a:ext>
              </a:extLst>
            </p:cNvPr>
            <p:cNvSpPr txBox="1"/>
            <p:nvPr/>
          </p:nvSpPr>
          <p:spPr>
            <a:xfrm>
              <a:off x="7037173" y="2368645"/>
              <a:ext cx="1668759" cy="4086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>
                  <a:latin typeface="+mj-lt"/>
                </a:rPr>
                <a:t>Compactness≥0.25</a:t>
              </a: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96EC24D-FA35-4E9E-BB27-E3322AC5EAC8}"/>
                </a:ext>
              </a:extLst>
            </p:cNvPr>
            <p:cNvSpPr txBox="1"/>
            <p:nvPr/>
          </p:nvSpPr>
          <p:spPr>
            <a:xfrm>
              <a:off x="8182296" y="3490435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Malignant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cxnSp>
          <p:nvCxnSpPr>
            <p:cNvPr id="5" name="Connecteur droit avec flèche 4">
              <a:extLst>
                <a:ext uri="{FF2B5EF4-FFF2-40B4-BE49-F238E27FC236}">
                  <a16:creationId xmlns:a16="http://schemas.microsoft.com/office/drawing/2014/main" id="{DB609FC1-EDAB-42F0-8163-B9BF7E29B34C}"/>
                </a:ext>
              </a:extLst>
            </p:cNvPr>
            <p:cNvCxnSpPr/>
            <p:nvPr/>
          </p:nvCxnSpPr>
          <p:spPr>
            <a:xfrm>
              <a:off x="7789333" y="2838909"/>
              <a:ext cx="651934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77B994AE-0C8C-44D7-956A-DE239AB5DA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22067" y="2838909"/>
              <a:ext cx="567266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54E17F8A-D638-4B0D-B6FC-82A94A0CA53C}"/>
                </a:ext>
              </a:extLst>
            </p:cNvPr>
            <p:cNvSpPr txBox="1"/>
            <p:nvPr/>
          </p:nvSpPr>
          <p:spPr>
            <a:xfrm>
              <a:off x="6536265" y="3516992"/>
              <a:ext cx="1253067" cy="4086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>
                  <a:latin typeface="+mj-lt"/>
                </a:rPr>
                <a:t>Radius≥10</a:t>
              </a: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7E57F09D-505F-4720-81BE-BB4BE5F47C2C}"/>
                </a:ext>
              </a:extLst>
            </p:cNvPr>
            <p:cNvCxnSpPr/>
            <p:nvPr/>
          </p:nvCxnSpPr>
          <p:spPr>
            <a:xfrm>
              <a:off x="7103531" y="3966791"/>
              <a:ext cx="651934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68F505F0-C0B9-46ED-BD81-1D8A78FC53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6265" y="3966791"/>
              <a:ext cx="567266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19A8B1BA-0971-4E49-986C-8A083EDE14AE}"/>
                </a:ext>
              </a:extLst>
            </p:cNvPr>
            <p:cNvSpPr txBox="1"/>
            <p:nvPr/>
          </p:nvSpPr>
          <p:spPr>
            <a:xfrm>
              <a:off x="5850464" y="4692371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Benign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B3127EEC-B000-490D-BF8F-3A76DADB1C4B}"/>
                </a:ext>
              </a:extLst>
            </p:cNvPr>
            <p:cNvSpPr txBox="1"/>
            <p:nvPr/>
          </p:nvSpPr>
          <p:spPr>
            <a:xfrm>
              <a:off x="6726027" y="5769522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Malignant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ECEEBBC-3B89-450C-9951-37B69BEFD477}"/>
                </a:ext>
              </a:extLst>
            </p:cNvPr>
            <p:cNvSpPr txBox="1"/>
            <p:nvPr/>
          </p:nvSpPr>
          <p:spPr>
            <a:xfrm>
              <a:off x="7476065" y="4652774"/>
              <a:ext cx="1741370" cy="4086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>
                  <a:latin typeface="+mj-lt"/>
                </a:rPr>
                <a:t>Compactness≥0.28</a:t>
              </a: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E77D2E50-0C5F-45A0-BBB7-C4C9E95EDFA2}"/>
                </a:ext>
              </a:extLst>
            </p:cNvPr>
            <p:cNvCxnSpPr/>
            <p:nvPr/>
          </p:nvCxnSpPr>
          <p:spPr>
            <a:xfrm>
              <a:off x="8043331" y="5102573"/>
              <a:ext cx="651934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35C8B30C-D002-41DD-8A10-274B1A36C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6065" y="5102573"/>
              <a:ext cx="567266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8B43399-8307-43F3-91E8-798EF32B1F08}"/>
                </a:ext>
              </a:extLst>
            </p:cNvPr>
            <p:cNvSpPr txBox="1"/>
            <p:nvPr/>
          </p:nvSpPr>
          <p:spPr>
            <a:xfrm>
              <a:off x="8232534" y="5767212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Benign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60F099F7-6C94-4026-9F45-1ED7E1CEE947}"/>
                </a:ext>
              </a:extLst>
            </p:cNvPr>
            <p:cNvSpPr txBox="1"/>
            <p:nvPr/>
          </p:nvSpPr>
          <p:spPr>
            <a:xfrm>
              <a:off x="8240999" y="2962666"/>
              <a:ext cx="4649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no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644BAD54-2113-47CC-9A92-57CD29E78F13}"/>
                </a:ext>
              </a:extLst>
            </p:cNvPr>
            <p:cNvSpPr txBox="1"/>
            <p:nvPr/>
          </p:nvSpPr>
          <p:spPr>
            <a:xfrm>
              <a:off x="6879164" y="2968105"/>
              <a:ext cx="5672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yes</a:t>
              </a:r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82D527BF-0A11-4AD7-AE13-EF656165EEEE}"/>
              </a:ext>
            </a:extLst>
          </p:cNvPr>
          <p:cNvSpPr txBox="1"/>
          <p:nvPr/>
        </p:nvSpPr>
        <p:spPr>
          <a:xfrm>
            <a:off x="9887212" y="4425006"/>
            <a:ext cx="77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C00000"/>
                </a:solidFill>
              </a:rPr>
              <a:t>nœud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4D709A57-796A-4747-BE10-30D823569529}"/>
              </a:ext>
            </a:extLst>
          </p:cNvPr>
          <p:cNvCxnSpPr>
            <a:cxnSpLocks/>
          </p:cNvCxnSpPr>
          <p:nvPr/>
        </p:nvCxnSpPr>
        <p:spPr>
          <a:xfrm flipH="1">
            <a:off x="9509534" y="4609672"/>
            <a:ext cx="349324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7276CEB5-8819-4098-A2DE-28CED45FFF64}"/>
              </a:ext>
            </a:extLst>
          </p:cNvPr>
          <p:cNvSpPr txBox="1"/>
          <p:nvPr/>
        </p:nvSpPr>
        <p:spPr>
          <a:xfrm>
            <a:off x="9529399" y="2624099"/>
            <a:ext cx="77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C00000"/>
                </a:solidFill>
              </a:rPr>
              <a:t>feuille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C6E3D3C-6083-4D19-98BD-1B4B9F127B2A}"/>
              </a:ext>
            </a:extLst>
          </p:cNvPr>
          <p:cNvCxnSpPr>
            <a:cxnSpLocks/>
          </p:cNvCxnSpPr>
          <p:nvPr/>
        </p:nvCxnSpPr>
        <p:spPr>
          <a:xfrm flipH="1">
            <a:off x="9509534" y="2938612"/>
            <a:ext cx="315296" cy="17675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28B6FB4-85D0-453F-8A55-93CB8D20D14F}"/>
              </a:ext>
            </a:extLst>
          </p:cNvPr>
          <p:cNvSpPr/>
          <p:nvPr/>
        </p:nvSpPr>
        <p:spPr>
          <a:xfrm>
            <a:off x="196830" y="4758909"/>
            <a:ext cx="467968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modèle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 ensemble de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règles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Compactness &lt; 0,25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alors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Malignant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Compactness &gt; 0,25 et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Radius &gt; 10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alors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Benign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….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81A8AE6-0CE7-4F60-98A7-87D36EFA7B3D}"/>
              </a:ext>
            </a:extLst>
          </p:cNvPr>
          <p:cNvSpPr txBox="1"/>
          <p:nvPr/>
        </p:nvSpPr>
        <p:spPr>
          <a:xfrm>
            <a:off x="420238" y="1065979"/>
            <a:ext cx="109926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arbre de décision est une méthode d’apprentissage supervisée très intuitive. Son résultat est un graphe où chaque nœud intermédiaire représente un </a:t>
            </a:r>
            <a:r>
              <a:rPr lang="fr-FR" sz="1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chaque nœud final (feuille) représente une </a:t>
            </a:r>
            <a:r>
              <a:rPr lang="fr-FR" sz="18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décision</a:t>
            </a:r>
            <a:r>
              <a:rPr lang="fr-FR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(classe).</a:t>
            </a:r>
          </a:p>
        </p:txBody>
      </p:sp>
      <p:sp>
        <p:nvSpPr>
          <p:cNvPr id="25" name="Google Shape;145;p3">
            <a:extLst>
              <a:ext uri="{FF2B5EF4-FFF2-40B4-BE49-F238E27FC236}">
                <a16:creationId xmlns:a16="http://schemas.microsoft.com/office/drawing/2014/main" id="{0AD53D26-1B76-47C7-AE6A-CB8940047584}"/>
              </a:ext>
            </a:extLst>
          </p:cNvPr>
          <p:cNvSpPr txBox="1"/>
          <p:nvPr/>
        </p:nvSpPr>
        <p:spPr>
          <a:xfrm>
            <a:off x="2936825" y="300852"/>
            <a:ext cx="723354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Mon premier modèle : un arbre de décision</a:t>
            </a:r>
            <a:endParaRPr dirty="0">
              <a:solidFill>
                <a:srgbClr val="002060"/>
              </a:solidFill>
            </a:endParaRPr>
          </a:p>
        </p:txBody>
      </p:sp>
      <p:graphicFrame>
        <p:nvGraphicFramePr>
          <p:cNvPr id="26" name="Tableau 25">
            <a:extLst>
              <a:ext uri="{FF2B5EF4-FFF2-40B4-BE49-F238E27FC236}">
                <a16:creationId xmlns:a16="http://schemas.microsoft.com/office/drawing/2014/main" id="{6AAEEE25-23D2-4816-A3BF-34B587AF7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59717"/>
              </p:ext>
            </p:extLst>
          </p:nvPr>
        </p:nvGraphicFramePr>
        <p:xfrm>
          <a:off x="324329" y="2452386"/>
          <a:ext cx="4433029" cy="1849120"/>
        </p:xfrm>
        <a:graphic>
          <a:graphicData uri="http://schemas.openxmlformats.org/drawingml/2006/table">
            <a:tbl>
              <a:tblPr/>
              <a:tblGrid>
                <a:gridCol w="734189">
                  <a:extLst>
                    <a:ext uri="{9D8B030D-6E8A-4147-A177-3AD203B41FA5}">
                      <a16:colId xmlns:a16="http://schemas.microsoft.com/office/drawing/2014/main" val="2748819948"/>
                    </a:ext>
                  </a:extLst>
                </a:gridCol>
                <a:gridCol w="491831">
                  <a:extLst>
                    <a:ext uri="{9D8B030D-6E8A-4147-A177-3AD203B41FA5}">
                      <a16:colId xmlns:a16="http://schemas.microsoft.com/office/drawing/2014/main" val="4287738939"/>
                    </a:ext>
                  </a:extLst>
                </a:gridCol>
                <a:gridCol w="483955">
                  <a:extLst>
                    <a:ext uri="{9D8B030D-6E8A-4147-A177-3AD203B41FA5}">
                      <a16:colId xmlns:a16="http://schemas.microsoft.com/office/drawing/2014/main" val="4042532261"/>
                    </a:ext>
                  </a:extLst>
                </a:gridCol>
                <a:gridCol w="1096966">
                  <a:extLst>
                    <a:ext uri="{9D8B030D-6E8A-4147-A177-3AD203B41FA5}">
                      <a16:colId xmlns:a16="http://schemas.microsoft.com/office/drawing/2014/main" val="560694563"/>
                    </a:ext>
                  </a:extLst>
                </a:gridCol>
                <a:gridCol w="813044">
                  <a:extLst>
                    <a:ext uri="{9D8B030D-6E8A-4147-A177-3AD203B41FA5}">
                      <a16:colId xmlns:a16="http://schemas.microsoft.com/office/drawing/2014/main" val="614562996"/>
                    </a:ext>
                  </a:extLst>
                </a:gridCol>
                <a:gridCol w="813044">
                  <a:extLst>
                    <a:ext uri="{9D8B030D-6E8A-4147-A177-3AD203B41FA5}">
                      <a16:colId xmlns:a16="http://schemas.microsoft.com/office/drawing/2014/main" val="796210056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Radius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Compactness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Symmetry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Diagnosis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47548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45737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0.079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98384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155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23843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Malignant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1709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0.209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kern="1200" dirty="0" err="1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Benign</a:t>
                      </a: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573908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20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075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5;p3">
            <a:extLst>
              <a:ext uri="{FF2B5EF4-FFF2-40B4-BE49-F238E27FC236}">
                <a16:creationId xmlns:a16="http://schemas.microsoft.com/office/drawing/2014/main" id="{92A26F7D-891F-4FDC-BD5F-A0F56671492B}"/>
              </a:ext>
            </a:extLst>
          </p:cNvPr>
          <p:cNvSpPr txBox="1"/>
          <p:nvPr/>
        </p:nvSpPr>
        <p:spPr>
          <a:xfrm>
            <a:off x="2936825" y="300852"/>
            <a:ext cx="7233542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utilise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-t-on un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arbre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decision?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616983F-3466-4EC2-8B2D-41119B32C3FE}"/>
              </a:ext>
            </a:extLst>
          </p:cNvPr>
          <p:cNvGrpSpPr/>
          <p:nvPr/>
        </p:nvGrpSpPr>
        <p:grpSpPr>
          <a:xfrm>
            <a:off x="5424189" y="2093417"/>
            <a:ext cx="3635137" cy="3809500"/>
            <a:chOff x="5850464" y="2368645"/>
            <a:chExt cx="3635137" cy="3809500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54BCA258-9568-4F14-A0B6-B5EA1D234EF7}"/>
                </a:ext>
              </a:extLst>
            </p:cNvPr>
            <p:cNvSpPr txBox="1"/>
            <p:nvPr/>
          </p:nvSpPr>
          <p:spPr>
            <a:xfrm>
              <a:off x="7037173" y="2368645"/>
              <a:ext cx="1658092" cy="4086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>
                  <a:latin typeface="+mj-lt"/>
                </a:rPr>
                <a:t>Compactness≥0.25</a:t>
              </a: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0A82D5D1-1A76-43C3-A7B6-FD741A5260E0}"/>
                </a:ext>
              </a:extLst>
            </p:cNvPr>
            <p:cNvSpPr txBox="1"/>
            <p:nvPr/>
          </p:nvSpPr>
          <p:spPr>
            <a:xfrm>
              <a:off x="8182296" y="3490435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Malignant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45551F09-A253-403A-BD8C-58D193FFEE25}"/>
                </a:ext>
              </a:extLst>
            </p:cNvPr>
            <p:cNvCxnSpPr/>
            <p:nvPr/>
          </p:nvCxnSpPr>
          <p:spPr>
            <a:xfrm>
              <a:off x="7789333" y="2838909"/>
              <a:ext cx="651934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BBDFDD21-644F-4739-A2D2-3CA0A3B408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22067" y="2838909"/>
              <a:ext cx="567266" cy="6257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4BA8174-D83D-42C6-A754-5A3DDFF9D507}"/>
                </a:ext>
              </a:extLst>
            </p:cNvPr>
            <p:cNvSpPr txBox="1"/>
            <p:nvPr/>
          </p:nvSpPr>
          <p:spPr>
            <a:xfrm>
              <a:off x="6536265" y="3516992"/>
              <a:ext cx="1253067" cy="4086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>
                  <a:latin typeface="+mj-lt"/>
                </a:rPr>
                <a:t>Radius≥10</a:t>
              </a: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362D4975-F18A-40F6-A2AF-DFBD2C38DDBF}"/>
                </a:ext>
              </a:extLst>
            </p:cNvPr>
            <p:cNvCxnSpPr/>
            <p:nvPr/>
          </p:nvCxnSpPr>
          <p:spPr>
            <a:xfrm>
              <a:off x="7103531" y="3966791"/>
              <a:ext cx="651934" cy="6257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3BD288B4-29C8-4690-BECD-C010A52074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6265" y="3966791"/>
              <a:ext cx="567266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D2156ED4-07AC-4C01-AFC4-79DD57E16C18}"/>
                </a:ext>
              </a:extLst>
            </p:cNvPr>
            <p:cNvSpPr txBox="1"/>
            <p:nvPr/>
          </p:nvSpPr>
          <p:spPr>
            <a:xfrm>
              <a:off x="5850464" y="4692371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Benign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673A2EAF-2FAC-427E-8B37-0BEF68A776B0}"/>
                </a:ext>
              </a:extLst>
            </p:cNvPr>
            <p:cNvSpPr txBox="1"/>
            <p:nvPr/>
          </p:nvSpPr>
          <p:spPr>
            <a:xfrm>
              <a:off x="6726027" y="5769522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latin typeface="+mj-lt"/>
                </a:rPr>
                <a:t>Malignant</a:t>
              </a:r>
              <a:endParaRPr lang="fr-FR" sz="1200" b="1" dirty="0"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CF07E401-8904-4999-86A1-5F7469C1DD78}"/>
                </a:ext>
              </a:extLst>
            </p:cNvPr>
            <p:cNvSpPr txBox="1"/>
            <p:nvPr/>
          </p:nvSpPr>
          <p:spPr>
            <a:xfrm>
              <a:off x="7476065" y="4652774"/>
              <a:ext cx="1692994" cy="4086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>
                  <a:latin typeface="+mj-lt"/>
                </a:rPr>
                <a:t>Compactness≥0.28</a:t>
              </a: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6ED3870F-E71F-40B2-A70E-B0BC0FACB9E1}"/>
                </a:ext>
              </a:extLst>
            </p:cNvPr>
            <p:cNvCxnSpPr/>
            <p:nvPr/>
          </p:nvCxnSpPr>
          <p:spPr>
            <a:xfrm>
              <a:off x="8043331" y="5102573"/>
              <a:ext cx="651934" cy="6257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85F28953-86A6-45B6-B53A-C7EA707779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76065" y="5102573"/>
              <a:ext cx="567266" cy="625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86868E8-2CC1-4572-ABC8-859532BBBD00}"/>
                </a:ext>
              </a:extLst>
            </p:cNvPr>
            <p:cNvSpPr txBox="1"/>
            <p:nvPr/>
          </p:nvSpPr>
          <p:spPr>
            <a:xfrm>
              <a:off x="8232534" y="5767212"/>
              <a:ext cx="1253067" cy="408623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300" b="1" dirty="0">
                <a:latin typeface="+mj-lt"/>
              </a:endParaRPr>
            </a:p>
            <a:p>
              <a:pPr algn="ctr"/>
              <a:r>
                <a:rPr lang="fr-FR" sz="1200" b="1" dirty="0" err="1">
                  <a:solidFill>
                    <a:srgbClr val="FF0000"/>
                  </a:solidFill>
                  <a:latin typeface="+mj-lt"/>
                </a:rPr>
                <a:t>Benign</a:t>
              </a:r>
              <a:endParaRPr lang="fr-FR" sz="1200" b="1" dirty="0">
                <a:solidFill>
                  <a:srgbClr val="FF0000"/>
                </a:solidFill>
                <a:latin typeface="+mj-lt"/>
              </a:endParaRPr>
            </a:p>
            <a:p>
              <a:pPr algn="ctr"/>
              <a:endParaRPr lang="fr-FR" sz="300" b="1" dirty="0">
                <a:latin typeface="+mj-lt"/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F08ABFD2-34AF-433D-A7FA-0051F7DCCB63}"/>
                </a:ext>
              </a:extLst>
            </p:cNvPr>
            <p:cNvSpPr txBox="1"/>
            <p:nvPr/>
          </p:nvSpPr>
          <p:spPr>
            <a:xfrm>
              <a:off x="8240999" y="2962666"/>
              <a:ext cx="4649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no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F6E8F41-9356-4812-9907-09C6FCC275BF}"/>
                </a:ext>
              </a:extLst>
            </p:cNvPr>
            <p:cNvSpPr txBox="1"/>
            <p:nvPr/>
          </p:nvSpPr>
          <p:spPr>
            <a:xfrm>
              <a:off x="6879164" y="2968105"/>
              <a:ext cx="5672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yes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75188294-2EA3-4E55-8A9D-5AE56BC8E3E6}"/>
              </a:ext>
            </a:extLst>
          </p:cNvPr>
          <p:cNvSpPr/>
          <p:nvPr/>
        </p:nvSpPr>
        <p:spPr>
          <a:xfrm>
            <a:off x="1057770" y="2223991"/>
            <a:ext cx="467968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Nouveau patient 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Radius = 9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Compactness = 0.27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Symmetry = 0.21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2C45087-55E5-4506-80FF-855566DF5CF8}"/>
              </a:ext>
            </a:extLst>
          </p:cNvPr>
          <p:cNvSpPr txBox="1"/>
          <p:nvPr/>
        </p:nvSpPr>
        <p:spPr>
          <a:xfrm>
            <a:off x="1616166" y="4140422"/>
            <a:ext cx="255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Diagnosis</a:t>
            </a:r>
            <a:r>
              <a:rPr lang="fr-FR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fr-FR" sz="18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Benign</a:t>
            </a:r>
            <a:r>
              <a:rPr lang="fr-FR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45C1FB-3495-4099-AF28-0217AE3B1619}"/>
              </a:ext>
            </a:extLst>
          </p:cNvPr>
          <p:cNvSpPr/>
          <p:nvPr/>
        </p:nvSpPr>
        <p:spPr>
          <a:xfrm>
            <a:off x="1229974" y="5188826"/>
            <a:ext cx="2991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Rapide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en-US" sz="1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interprétable</a:t>
            </a: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674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6456380597584F9A8FDF729FF547A1" ma:contentTypeVersion="4" ma:contentTypeDescription="Crée un document." ma:contentTypeScope="" ma:versionID="e8b383fd446042e15d64834907b12b07">
  <xsd:schema xmlns:xsd="http://www.w3.org/2001/XMLSchema" xmlns:xs="http://www.w3.org/2001/XMLSchema" xmlns:p="http://schemas.microsoft.com/office/2006/metadata/properties" xmlns:ns2="c67e2e2c-23a8-4c45-815f-6be641e7db24" targetNamespace="http://schemas.microsoft.com/office/2006/metadata/properties" ma:root="true" ma:fieldsID="2ecf6471e3e052e94c750d736441934d" ns2:_="">
    <xsd:import namespace="c67e2e2c-23a8-4c45-815f-6be641e7db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e2e2c-23a8-4c45-815f-6be641e7db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B4B15B-A615-48D9-9AD0-EB5D5F5C7696}"/>
</file>

<file path=customXml/itemProps2.xml><?xml version="1.0" encoding="utf-8"?>
<ds:datastoreItem xmlns:ds="http://schemas.openxmlformats.org/officeDocument/2006/customXml" ds:itemID="{725FD5A2-B50F-4F92-882B-183B6F0AA755}"/>
</file>

<file path=customXml/itemProps3.xml><?xml version="1.0" encoding="utf-8"?>
<ds:datastoreItem xmlns:ds="http://schemas.openxmlformats.org/officeDocument/2006/customXml" ds:itemID="{2035E353-4323-4230-B254-EB4EE41DDD32}"/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841</Words>
  <Application>Microsoft Office PowerPoint</Application>
  <PresentationFormat>Grand écran</PresentationFormat>
  <Paragraphs>346</Paragraphs>
  <Slides>12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Lato</vt:lpstr>
      <vt:lpstr>Symbol</vt:lpstr>
      <vt:lpstr>Times New Roman</vt:lpstr>
      <vt:lpstr>Wingdings</vt:lpstr>
      <vt:lpstr>Thème Office</vt:lpstr>
      <vt:lpstr>Mathématiques – Introduction à l’IA Votre premier modèle d’IA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Votre première IA!</dc:title>
  <dc:creator>Philippe Maury</dc:creator>
  <cp:lastModifiedBy>Nisrine Fortin</cp:lastModifiedBy>
  <cp:revision>27</cp:revision>
  <dcterms:created xsi:type="dcterms:W3CDTF">2021-04-25T08:43:05Z</dcterms:created>
  <dcterms:modified xsi:type="dcterms:W3CDTF">2025-01-17T16:28:32Z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0x0101006E6456380597584F9A8FDF729FF547A1</vt:lpwstr>
  </property>
</Properties>
</file>